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2" r:id="rId5"/>
    <p:sldId id="317" r:id="rId6"/>
    <p:sldId id="318" r:id="rId7"/>
    <p:sldId id="319" r:id="rId8"/>
    <p:sldId id="320" r:id="rId9"/>
    <p:sldId id="321" r:id="rId10"/>
    <p:sldId id="380" r:id="rId11"/>
    <p:sldId id="322" r:id="rId12"/>
    <p:sldId id="323" r:id="rId13"/>
    <p:sldId id="325" r:id="rId14"/>
    <p:sldId id="381" r:id="rId15"/>
    <p:sldId id="330" r:id="rId16"/>
    <p:sldId id="385" r:id="rId17"/>
    <p:sldId id="384" r:id="rId18"/>
    <p:sldId id="371" r:id="rId19"/>
  </p:sldIdLst>
  <p:sldSz cx="9144000" cy="6858000" type="screen4x3"/>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343" autoAdjust="0"/>
  </p:normalViewPr>
  <p:slideViewPr>
    <p:cSldViewPr snapToGrid="0" snapToObjects="1">
      <p:cViewPr>
        <p:scale>
          <a:sx n="75" d="100"/>
          <a:sy n="75" d="100"/>
        </p:scale>
        <p:origin x="1338"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846DD-17F6-49CD-9AF9-27A1B1BC7B6A}" type="doc">
      <dgm:prSet loTypeId="urn:microsoft.com/office/officeart/2005/8/layout/venn1" loCatId="relationship" qsTypeId="urn:microsoft.com/office/officeart/2005/8/quickstyle/simple1" qsCatId="simple" csTypeId="urn:microsoft.com/office/officeart/2005/8/colors/accent1_2" csCatId="accent1" phldr="1"/>
      <dgm:spPr/>
    </dgm:pt>
    <dgm:pt modelId="{2EAAE578-54E4-47AF-A9E2-0E0455E2D6B7}">
      <dgm:prSet phldrT="[Tekst]" custT="1"/>
      <dgm:spPr/>
      <dgm:t>
        <a:bodyPr/>
        <a:lstStyle/>
        <a:p>
          <a:r>
            <a:rPr lang="da-DK" sz="2400" b="1" dirty="0" smtClean="0">
              <a:latin typeface="GT Pressura" panose="020B0604020202020204" pitchFamily="50" charset="0"/>
            </a:rPr>
            <a:t>Patientstøtte</a:t>
          </a:r>
          <a:endParaRPr lang="da-DK" sz="2400" b="1" dirty="0">
            <a:latin typeface="GT Pressura" panose="020B0604020202020204" pitchFamily="50" charset="0"/>
          </a:endParaRPr>
        </a:p>
      </dgm:t>
    </dgm:pt>
    <dgm:pt modelId="{D0E49467-4E77-4DF8-8B73-A0670DA8FDE2}" type="parTrans" cxnId="{1A3253F8-6399-481A-BED8-DCCF11E31FF2}">
      <dgm:prSet/>
      <dgm:spPr/>
      <dgm:t>
        <a:bodyPr/>
        <a:lstStyle/>
        <a:p>
          <a:endParaRPr lang="da-DK"/>
        </a:p>
      </dgm:t>
    </dgm:pt>
    <dgm:pt modelId="{A53E4E66-67EA-4012-8BAD-5767D7E56C0D}" type="sibTrans" cxnId="{1A3253F8-6399-481A-BED8-DCCF11E31FF2}">
      <dgm:prSet/>
      <dgm:spPr/>
      <dgm:t>
        <a:bodyPr/>
        <a:lstStyle/>
        <a:p>
          <a:endParaRPr lang="da-DK"/>
        </a:p>
      </dgm:t>
    </dgm:pt>
    <dgm:pt modelId="{88A60F0F-670A-4510-A422-B056A4A9B440}">
      <dgm:prSet phldrT="[Tekst]" custT="1"/>
      <dgm:spPr>
        <a:solidFill>
          <a:srgbClr val="92D050">
            <a:alpha val="50000"/>
          </a:srgbClr>
        </a:solidFill>
      </dgm:spPr>
      <dgm:t>
        <a:bodyPr/>
        <a:lstStyle/>
        <a:p>
          <a:r>
            <a:rPr lang="da-DK" sz="2400" b="1" dirty="0" smtClean="0">
              <a:latin typeface="GT Pressura" panose="020B0604020202020204" pitchFamily="50" charset="0"/>
            </a:rPr>
            <a:t>Forskning</a:t>
          </a:r>
          <a:endParaRPr lang="da-DK" sz="2400" b="1" dirty="0">
            <a:latin typeface="GT Pressura" panose="020B0604020202020204" pitchFamily="50" charset="0"/>
          </a:endParaRPr>
        </a:p>
      </dgm:t>
    </dgm:pt>
    <dgm:pt modelId="{A5F7802C-32B3-4230-91A8-8DD4C96D19CE}" type="parTrans" cxnId="{90878454-F492-4FC0-B0F6-128E4C35F5E2}">
      <dgm:prSet/>
      <dgm:spPr/>
      <dgm:t>
        <a:bodyPr/>
        <a:lstStyle/>
        <a:p>
          <a:endParaRPr lang="da-DK"/>
        </a:p>
      </dgm:t>
    </dgm:pt>
    <dgm:pt modelId="{9491D40F-F9DD-4A94-A597-1A8602E147F5}" type="sibTrans" cxnId="{90878454-F492-4FC0-B0F6-128E4C35F5E2}">
      <dgm:prSet/>
      <dgm:spPr/>
      <dgm:t>
        <a:bodyPr/>
        <a:lstStyle/>
        <a:p>
          <a:endParaRPr lang="da-DK"/>
        </a:p>
      </dgm:t>
    </dgm:pt>
    <dgm:pt modelId="{96C006EC-39A5-4678-B05E-68598A4DDD71}">
      <dgm:prSet phldrT="[Tekst]" custT="1"/>
      <dgm:spPr>
        <a:solidFill>
          <a:srgbClr val="7030A0">
            <a:alpha val="50000"/>
          </a:srgbClr>
        </a:solidFill>
      </dgm:spPr>
      <dgm:t>
        <a:bodyPr/>
        <a:lstStyle/>
        <a:p>
          <a:r>
            <a:rPr lang="da-DK" sz="2000" b="1" dirty="0" smtClean="0">
              <a:latin typeface="GT Pressura" panose="020B0604020202020204" pitchFamily="50" charset="0"/>
            </a:rPr>
            <a:t>Forebyggelse</a:t>
          </a:r>
          <a:endParaRPr lang="da-DK" sz="2000" b="1" dirty="0">
            <a:latin typeface="GT Pressura" panose="020B0604020202020204" pitchFamily="50" charset="0"/>
          </a:endParaRPr>
        </a:p>
      </dgm:t>
    </dgm:pt>
    <dgm:pt modelId="{378545DE-5334-482E-B7DD-005F1FF43EF4}" type="parTrans" cxnId="{5026C23B-5ECC-453F-A748-242C76D48DE8}">
      <dgm:prSet/>
      <dgm:spPr/>
      <dgm:t>
        <a:bodyPr/>
        <a:lstStyle/>
        <a:p>
          <a:endParaRPr lang="da-DK"/>
        </a:p>
      </dgm:t>
    </dgm:pt>
    <dgm:pt modelId="{42284232-0679-4781-A183-2187CC2407A1}" type="sibTrans" cxnId="{5026C23B-5ECC-453F-A748-242C76D48DE8}">
      <dgm:prSet/>
      <dgm:spPr/>
      <dgm:t>
        <a:bodyPr/>
        <a:lstStyle/>
        <a:p>
          <a:endParaRPr lang="da-DK"/>
        </a:p>
      </dgm:t>
    </dgm:pt>
    <dgm:pt modelId="{D4BC618D-E039-4353-B27D-F4FC8EFD6244}" type="pres">
      <dgm:prSet presAssocID="{7FB846DD-17F6-49CD-9AF9-27A1B1BC7B6A}" presName="compositeShape" presStyleCnt="0">
        <dgm:presLayoutVars>
          <dgm:chMax val="7"/>
          <dgm:dir/>
          <dgm:resizeHandles val="exact"/>
        </dgm:presLayoutVars>
      </dgm:prSet>
      <dgm:spPr/>
    </dgm:pt>
    <dgm:pt modelId="{206E4C6E-E6B7-43B3-8007-8C2A511E793F}" type="pres">
      <dgm:prSet presAssocID="{2EAAE578-54E4-47AF-A9E2-0E0455E2D6B7}" presName="circ1" presStyleLbl="vennNode1" presStyleIdx="0" presStyleCnt="3" custLinFactNeighborX="-689" custLinFactNeighborY="-4275"/>
      <dgm:spPr/>
      <dgm:t>
        <a:bodyPr/>
        <a:lstStyle/>
        <a:p>
          <a:endParaRPr lang="da-DK"/>
        </a:p>
      </dgm:t>
    </dgm:pt>
    <dgm:pt modelId="{C70AED4B-2CDA-4337-8DB6-B23164A48562}" type="pres">
      <dgm:prSet presAssocID="{2EAAE578-54E4-47AF-A9E2-0E0455E2D6B7}" presName="circ1Tx" presStyleLbl="revTx" presStyleIdx="0" presStyleCnt="0">
        <dgm:presLayoutVars>
          <dgm:chMax val="0"/>
          <dgm:chPref val="0"/>
          <dgm:bulletEnabled val="1"/>
        </dgm:presLayoutVars>
      </dgm:prSet>
      <dgm:spPr/>
      <dgm:t>
        <a:bodyPr/>
        <a:lstStyle/>
        <a:p>
          <a:endParaRPr lang="da-DK"/>
        </a:p>
      </dgm:t>
    </dgm:pt>
    <dgm:pt modelId="{B88834F8-4236-4095-B314-9DAEF71141FC}" type="pres">
      <dgm:prSet presAssocID="{88A60F0F-670A-4510-A422-B056A4A9B440}" presName="circ2" presStyleLbl="vennNode1" presStyleIdx="1" presStyleCnt="3"/>
      <dgm:spPr/>
      <dgm:t>
        <a:bodyPr/>
        <a:lstStyle/>
        <a:p>
          <a:endParaRPr lang="da-DK"/>
        </a:p>
      </dgm:t>
    </dgm:pt>
    <dgm:pt modelId="{76831B65-8F6B-447A-9979-11BFC57F4CA1}" type="pres">
      <dgm:prSet presAssocID="{88A60F0F-670A-4510-A422-B056A4A9B440}" presName="circ2Tx" presStyleLbl="revTx" presStyleIdx="0" presStyleCnt="0">
        <dgm:presLayoutVars>
          <dgm:chMax val="0"/>
          <dgm:chPref val="0"/>
          <dgm:bulletEnabled val="1"/>
        </dgm:presLayoutVars>
      </dgm:prSet>
      <dgm:spPr/>
      <dgm:t>
        <a:bodyPr/>
        <a:lstStyle/>
        <a:p>
          <a:endParaRPr lang="da-DK"/>
        </a:p>
      </dgm:t>
    </dgm:pt>
    <dgm:pt modelId="{9CD42F2E-16D5-4F29-8944-ACA6E3B7EDF6}" type="pres">
      <dgm:prSet presAssocID="{96C006EC-39A5-4678-B05E-68598A4DDD71}" presName="circ3" presStyleLbl="vennNode1" presStyleIdx="2" presStyleCnt="3" custLinFactNeighborX="-1423" custLinFactNeighborY="-356"/>
      <dgm:spPr/>
      <dgm:t>
        <a:bodyPr/>
        <a:lstStyle/>
        <a:p>
          <a:endParaRPr lang="da-DK"/>
        </a:p>
      </dgm:t>
    </dgm:pt>
    <dgm:pt modelId="{472E4FAE-9BB2-4C07-8FC6-ACAAB356E4AF}" type="pres">
      <dgm:prSet presAssocID="{96C006EC-39A5-4678-B05E-68598A4DDD71}" presName="circ3Tx" presStyleLbl="revTx" presStyleIdx="0" presStyleCnt="0">
        <dgm:presLayoutVars>
          <dgm:chMax val="0"/>
          <dgm:chPref val="0"/>
          <dgm:bulletEnabled val="1"/>
        </dgm:presLayoutVars>
      </dgm:prSet>
      <dgm:spPr/>
      <dgm:t>
        <a:bodyPr/>
        <a:lstStyle/>
        <a:p>
          <a:endParaRPr lang="da-DK"/>
        </a:p>
      </dgm:t>
    </dgm:pt>
  </dgm:ptLst>
  <dgm:cxnLst>
    <dgm:cxn modelId="{5026C23B-5ECC-453F-A748-242C76D48DE8}" srcId="{7FB846DD-17F6-49CD-9AF9-27A1B1BC7B6A}" destId="{96C006EC-39A5-4678-B05E-68598A4DDD71}" srcOrd="2" destOrd="0" parTransId="{378545DE-5334-482E-B7DD-005F1FF43EF4}" sibTransId="{42284232-0679-4781-A183-2187CC2407A1}"/>
    <dgm:cxn modelId="{EB603A6C-9456-47EC-A8F0-736E974BC381}" type="presOf" srcId="{7FB846DD-17F6-49CD-9AF9-27A1B1BC7B6A}" destId="{D4BC618D-E039-4353-B27D-F4FC8EFD6244}" srcOrd="0" destOrd="0" presId="urn:microsoft.com/office/officeart/2005/8/layout/venn1"/>
    <dgm:cxn modelId="{CB110C4E-3F9F-4A9F-9F8C-D0F5DE2030D7}" type="presOf" srcId="{88A60F0F-670A-4510-A422-B056A4A9B440}" destId="{B88834F8-4236-4095-B314-9DAEF71141FC}" srcOrd="0" destOrd="0" presId="urn:microsoft.com/office/officeart/2005/8/layout/venn1"/>
    <dgm:cxn modelId="{D500F389-DEDC-4393-910A-913D185C002C}" type="presOf" srcId="{88A60F0F-670A-4510-A422-B056A4A9B440}" destId="{76831B65-8F6B-447A-9979-11BFC57F4CA1}" srcOrd="1" destOrd="0" presId="urn:microsoft.com/office/officeart/2005/8/layout/venn1"/>
    <dgm:cxn modelId="{63402D23-0971-431C-917C-D05781366937}" type="presOf" srcId="{2EAAE578-54E4-47AF-A9E2-0E0455E2D6B7}" destId="{206E4C6E-E6B7-43B3-8007-8C2A511E793F}" srcOrd="0" destOrd="0" presId="urn:microsoft.com/office/officeart/2005/8/layout/venn1"/>
    <dgm:cxn modelId="{90878454-F492-4FC0-B0F6-128E4C35F5E2}" srcId="{7FB846DD-17F6-49CD-9AF9-27A1B1BC7B6A}" destId="{88A60F0F-670A-4510-A422-B056A4A9B440}" srcOrd="1" destOrd="0" parTransId="{A5F7802C-32B3-4230-91A8-8DD4C96D19CE}" sibTransId="{9491D40F-F9DD-4A94-A597-1A8602E147F5}"/>
    <dgm:cxn modelId="{1A3253F8-6399-481A-BED8-DCCF11E31FF2}" srcId="{7FB846DD-17F6-49CD-9AF9-27A1B1BC7B6A}" destId="{2EAAE578-54E4-47AF-A9E2-0E0455E2D6B7}" srcOrd="0" destOrd="0" parTransId="{D0E49467-4E77-4DF8-8B73-A0670DA8FDE2}" sibTransId="{A53E4E66-67EA-4012-8BAD-5767D7E56C0D}"/>
    <dgm:cxn modelId="{8041FA5D-AE49-47E3-981E-0043F96DEFAE}" type="presOf" srcId="{96C006EC-39A5-4678-B05E-68598A4DDD71}" destId="{472E4FAE-9BB2-4C07-8FC6-ACAAB356E4AF}" srcOrd="1" destOrd="0" presId="urn:microsoft.com/office/officeart/2005/8/layout/venn1"/>
    <dgm:cxn modelId="{D4BAF563-836F-41AD-91BC-D6516041F014}" type="presOf" srcId="{96C006EC-39A5-4678-B05E-68598A4DDD71}" destId="{9CD42F2E-16D5-4F29-8944-ACA6E3B7EDF6}" srcOrd="0" destOrd="0" presId="urn:microsoft.com/office/officeart/2005/8/layout/venn1"/>
    <dgm:cxn modelId="{60BD2D36-7C37-4396-99B3-83C2F9D01180}" type="presOf" srcId="{2EAAE578-54E4-47AF-A9E2-0E0455E2D6B7}" destId="{C70AED4B-2CDA-4337-8DB6-B23164A48562}" srcOrd="1" destOrd="0" presId="urn:microsoft.com/office/officeart/2005/8/layout/venn1"/>
    <dgm:cxn modelId="{A497923F-04AF-4B2F-BDC2-58B1147EE8E1}" type="presParOf" srcId="{D4BC618D-E039-4353-B27D-F4FC8EFD6244}" destId="{206E4C6E-E6B7-43B3-8007-8C2A511E793F}" srcOrd="0" destOrd="0" presId="urn:microsoft.com/office/officeart/2005/8/layout/venn1"/>
    <dgm:cxn modelId="{6EA99AEC-44C5-4D43-B901-CAAE50C83CAD}" type="presParOf" srcId="{D4BC618D-E039-4353-B27D-F4FC8EFD6244}" destId="{C70AED4B-2CDA-4337-8DB6-B23164A48562}" srcOrd="1" destOrd="0" presId="urn:microsoft.com/office/officeart/2005/8/layout/venn1"/>
    <dgm:cxn modelId="{FBE852C6-94E3-4902-AB7C-6D1783E2E5AC}" type="presParOf" srcId="{D4BC618D-E039-4353-B27D-F4FC8EFD6244}" destId="{B88834F8-4236-4095-B314-9DAEF71141FC}" srcOrd="2" destOrd="0" presId="urn:microsoft.com/office/officeart/2005/8/layout/venn1"/>
    <dgm:cxn modelId="{84B2DF60-6B96-468D-896F-72FA03100075}" type="presParOf" srcId="{D4BC618D-E039-4353-B27D-F4FC8EFD6244}" destId="{76831B65-8F6B-447A-9979-11BFC57F4CA1}" srcOrd="3" destOrd="0" presId="urn:microsoft.com/office/officeart/2005/8/layout/venn1"/>
    <dgm:cxn modelId="{73CBFD30-17A6-4AF5-BE93-4F328FD95229}" type="presParOf" srcId="{D4BC618D-E039-4353-B27D-F4FC8EFD6244}" destId="{9CD42F2E-16D5-4F29-8944-ACA6E3B7EDF6}" srcOrd="4" destOrd="0" presId="urn:microsoft.com/office/officeart/2005/8/layout/venn1"/>
    <dgm:cxn modelId="{60D6F456-A498-4E40-9C4A-BC24F2D82175}" type="presParOf" srcId="{D4BC618D-E039-4353-B27D-F4FC8EFD6244}" destId="{472E4FAE-9BB2-4C07-8FC6-ACAAB356E4AF}" srcOrd="5"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E4C6E-E6B7-43B3-8007-8C2A511E793F}">
      <dsp:nvSpPr>
        <dsp:cNvPr id="0" name=""/>
        <dsp:cNvSpPr/>
      </dsp:nvSpPr>
      <dsp:spPr>
        <a:xfrm>
          <a:off x="2089345" y="0"/>
          <a:ext cx="2765032" cy="27650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a-DK" sz="2400" b="1" kern="1200" dirty="0" smtClean="0">
              <a:latin typeface="GT Pressura" panose="020B0604020202020204" pitchFamily="50" charset="0"/>
            </a:rPr>
            <a:t>Patientstøtte</a:t>
          </a:r>
          <a:endParaRPr lang="da-DK" sz="2400" b="1" kern="1200" dirty="0">
            <a:latin typeface="GT Pressura" panose="020B0604020202020204" pitchFamily="50" charset="0"/>
          </a:endParaRPr>
        </a:p>
      </dsp:txBody>
      <dsp:txXfrm>
        <a:off x="2458016" y="483880"/>
        <a:ext cx="2027690" cy="1244264"/>
      </dsp:txXfrm>
    </dsp:sp>
    <dsp:sp modelId="{B88834F8-4236-4095-B314-9DAEF71141FC}">
      <dsp:nvSpPr>
        <dsp:cNvPr id="0" name=""/>
        <dsp:cNvSpPr/>
      </dsp:nvSpPr>
      <dsp:spPr>
        <a:xfrm>
          <a:off x="3106112" y="1785749"/>
          <a:ext cx="2765032" cy="2765032"/>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a-DK" sz="2400" b="1" kern="1200" dirty="0" smtClean="0">
              <a:latin typeface="GT Pressura" panose="020B0604020202020204" pitchFamily="50" charset="0"/>
            </a:rPr>
            <a:t>Forskning</a:t>
          </a:r>
          <a:endParaRPr lang="da-DK" sz="2400" b="1" kern="1200" dirty="0">
            <a:latin typeface="GT Pressura" panose="020B0604020202020204" pitchFamily="50" charset="0"/>
          </a:endParaRPr>
        </a:p>
      </dsp:txBody>
      <dsp:txXfrm>
        <a:off x="3951751" y="2500049"/>
        <a:ext cx="1659019" cy="1520767"/>
      </dsp:txXfrm>
    </dsp:sp>
    <dsp:sp modelId="{9CD42F2E-16D5-4F29-8944-ACA6E3B7EDF6}">
      <dsp:nvSpPr>
        <dsp:cNvPr id="0" name=""/>
        <dsp:cNvSpPr/>
      </dsp:nvSpPr>
      <dsp:spPr>
        <a:xfrm>
          <a:off x="1071334" y="1775906"/>
          <a:ext cx="2765032" cy="2765032"/>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a-DK" sz="2000" b="1" kern="1200" dirty="0" smtClean="0">
              <a:latin typeface="GT Pressura" panose="020B0604020202020204" pitchFamily="50" charset="0"/>
            </a:rPr>
            <a:t>Forebyggelse</a:t>
          </a:r>
          <a:endParaRPr lang="da-DK" sz="2000" b="1" kern="1200" dirty="0">
            <a:latin typeface="GT Pressura" panose="020B0604020202020204" pitchFamily="50" charset="0"/>
          </a:endParaRPr>
        </a:p>
      </dsp:txBody>
      <dsp:txXfrm>
        <a:off x="1331708" y="2490206"/>
        <a:ext cx="1659019" cy="15207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78D5EC-3927-F344-BA44-CC6B6C22F2AF}" type="datetimeFigureOut">
              <a:rPr lang="da-DK" smtClean="0"/>
              <a:pPr/>
              <a:t>21-07-2020</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7FAED3-859A-584C-B22E-DD6B32BCDCC7}" type="slidenum">
              <a:rPr lang="da-DK" smtClean="0"/>
              <a:pPr/>
              <a:t>‹nr.›</a:t>
            </a:fld>
            <a:endParaRPr lang="da-DK"/>
          </a:p>
        </p:txBody>
      </p:sp>
    </p:spTree>
    <p:extLst>
      <p:ext uri="{BB962C8B-B14F-4D97-AF65-F5344CB8AC3E}">
        <p14:creationId xmlns:p14="http://schemas.microsoft.com/office/powerpoint/2010/main" val="4184122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unge.dk/snakomlung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1</a:t>
            </a:fld>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10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Som medlem af Lungeforeningen kan du leje feriehuse, komme på rekreationsophold og deltage i lungekurser. Vi har dygtige rådgivere, som står klar til at hjælpe dig, når du har brug for viden og svar. Du får også adgang til netværk med et stærkt sammenhold, livsbekræftende aktiviteter og masser af brugbar erfaring.</a:t>
            </a:r>
          </a:p>
          <a:p>
            <a:r>
              <a:rPr lang="da-DK" baseline="0" dirty="0" smtClean="0"/>
              <a:t> eller </a:t>
            </a:r>
          </a:p>
          <a:p>
            <a:r>
              <a:rPr lang="da-DK" sz="1200" b="1" kern="1200" dirty="0" smtClean="0">
                <a:solidFill>
                  <a:schemeClr val="tx1"/>
                </a:solidFill>
                <a:effectLst/>
                <a:latin typeface="+mn-lt"/>
                <a:ea typeface="+mn-ea"/>
                <a:cs typeface="+mn-cs"/>
              </a:rPr>
              <a:t>Ferie-, kursus-, rehabiliterings/rekreationsophold</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 medlem af Lungeforeningen kan du komme på ferie-, kursus-, rehabiliterings- eller rekreationsophold på vores ejendom Boserup Minde ved Glamsbjerg på Fyn. </a:t>
            </a:r>
          </a:p>
          <a:p>
            <a:r>
              <a:rPr lang="da-DK" sz="1200" b="1" kern="1200" dirty="0" smtClean="0">
                <a:solidFill>
                  <a:schemeClr val="tx1"/>
                </a:solidFill>
                <a:effectLst/>
                <a:latin typeface="+mn-lt"/>
                <a:ea typeface="+mn-ea"/>
                <a:cs typeface="+mn-cs"/>
              </a:rPr>
              <a:t>www.lunge.dk/glamsbjerg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Familieferiehuse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 medlem af Lungeforeningen kan du leje dejlige feriehuse til en fordelagtig pris. Der findes 17 feriehuse rundt om i Danmark. </a:t>
            </a:r>
            <a:r>
              <a:rPr lang="da-DK" sz="1200" b="1" kern="1200" dirty="0" smtClean="0">
                <a:solidFill>
                  <a:schemeClr val="tx1"/>
                </a:solidFill>
                <a:effectLst/>
                <a:latin typeface="+mn-lt"/>
                <a:ea typeface="+mn-ea"/>
                <a:cs typeface="+mn-cs"/>
              </a:rPr>
              <a:t>Træningsnetværk og lungekor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Et aktivt liv er god medicin. Lungeforeningen tilbyder dig træningsnetværk og andre fælleskaber, som kan forbedre din livskvalitet og give dig mere luft i hverdagen. Find </a:t>
            </a:r>
            <a:r>
              <a:rPr lang="da-DK" sz="1200" kern="1200" dirty="0" err="1" smtClean="0">
                <a:solidFill>
                  <a:schemeClr val="tx1"/>
                </a:solidFill>
                <a:effectLst/>
                <a:latin typeface="+mn-lt"/>
                <a:ea typeface="+mn-ea"/>
                <a:cs typeface="+mn-cs"/>
              </a:rPr>
              <a:t>trænings­netværk</a:t>
            </a:r>
            <a:r>
              <a:rPr lang="da-DK" sz="1200" kern="1200" dirty="0" smtClean="0">
                <a:solidFill>
                  <a:schemeClr val="tx1"/>
                </a:solidFill>
                <a:effectLst/>
                <a:latin typeface="+mn-lt"/>
                <a:ea typeface="+mn-ea"/>
                <a:cs typeface="+mn-cs"/>
              </a:rPr>
              <a:t>, lungekor og meget andet i nærheden af dig på </a:t>
            </a:r>
            <a:r>
              <a:rPr lang="da-DK" sz="1200" b="1" kern="1200" dirty="0" smtClean="0">
                <a:solidFill>
                  <a:schemeClr val="tx1"/>
                </a:solidFill>
                <a:effectLst/>
                <a:latin typeface="+mn-lt"/>
                <a:ea typeface="+mn-ea"/>
                <a:cs typeface="+mn-cs"/>
              </a:rPr>
              <a:t>www.lunge.dk/netvaerk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Rådgivning og redskaber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Vi har professionelle rådgivere. Spørg om diagnose, behandling, træning, hjælpemidler, rettigheder og meget mere. I Lungeforeningen kender vi forholdene for mennesker med lungesygdomme og deres pårørende. Og vi udvikler løbende redskaber, som kan hjælpe dig til en bedre hverdag. </a:t>
            </a:r>
            <a:r>
              <a:rPr lang="da-DK" sz="1200" b="1" kern="1200" dirty="0" smtClean="0">
                <a:solidFill>
                  <a:schemeClr val="tx1"/>
                </a:solidFill>
                <a:effectLst/>
                <a:latin typeface="+mn-lt"/>
                <a:ea typeface="+mn-ea"/>
                <a:cs typeface="+mn-cs"/>
              </a:rPr>
              <a:t>www.lunge.dk/raadgivning og www.lunge.dk/hjælp</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Landsdækkende netværk</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Lungeforeningen har landsdækkende netværk, som dækker forskellige diagnoser og grupper. Besøg Netværket Nye Lunger, Netværket for sjældne lungesygdomme, </a:t>
            </a:r>
            <a:r>
              <a:rPr lang="da-DK" sz="1200" kern="1200" dirty="0" err="1" smtClean="0">
                <a:solidFill>
                  <a:schemeClr val="tx1"/>
                </a:solidFill>
                <a:effectLst/>
                <a:latin typeface="+mn-lt"/>
                <a:ea typeface="+mn-ea"/>
                <a:cs typeface="+mn-cs"/>
              </a:rPr>
              <a:t>Sarkoidosenetværket</a:t>
            </a:r>
            <a:r>
              <a:rPr lang="da-DK" sz="1200" kern="1200" dirty="0" smtClean="0">
                <a:solidFill>
                  <a:schemeClr val="tx1"/>
                </a:solidFill>
                <a:effectLst/>
                <a:latin typeface="+mn-lt"/>
                <a:ea typeface="+mn-ea"/>
                <a:cs typeface="+mn-cs"/>
              </a:rPr>
              <a:t>, Lungefibrosenetværket, Netværket Lungebarn, Ungenetværket, Netværk for LAM og PCD-net­værket på </a:t>
            </a:r>
            <a:r>
              <a:rPr lang="da-DK" sz="1200" b="1" kern="1200" dirty="0" smtClean="0">
                <a:solidFill>
                  <a:schemeClr val="tx1"/>
                </a:solidFill>
                <a:effectLst/>
                <a:latin typeface="+mn-lt"/>
                <a:ea typeface="+mn-ea"/>
                <a:cs typeface="+mn-cs"/>
              </a:rPr>
              <a:t>www.lunge.dk/netværk </a:t>
            </a:r>
            <a:r>
              <a:rPr lang="da-DK" sz="1200" kern="1200" dirty="0" smtClean="0">
                <a:solidFill>
                  <a:schemeClr val="tx1"/>
                </a:solidFill>
                <a:effectLst/>
                <a:latin typeface="+mn-lt"/>
                <a:ea typeface="+mn-ea"/>
                <a:cs typeface="+mn-cs"/>
              </a:rPr>
              <a:t>– hvor du også finder patientforeningen Alfa-1 Danmark.</a:t>
            </a:r>
          </a:p>
          <a:p>
            <a:r>
              <a:rPr lang="da-DK" sz="1200" b="1" kern="1200" dirty="0" smtClean="0">
                <a:solidFill>
                  <a:schemeClr val="tx1"/>
                </a:solidFill>
                <a:effectLst/>
                <a:latin typeface="+mn-lt"/>
                <a:ea typeface="+mn-ea"/>
                <a:cs typeface="+mn-cs"/>
              </a:rPr>
              <a:t>Lokalafdelinger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 vores lokale afdelinger og netværk er der mennesker, der forstår dig. </a:t>
            </a:r>
          </a:p>
          <a:p>
            <a:r>
              <a:rPr lang="da-DK" sz="1200" kern="1200" dirty="0" smtClean="0">
                <a:solidFill>
                  <a:schemeClr val="tx1"/>
                </a:solidFill>
                <a:effectLst/>
                <a:latin typeface="+mn-lt"/>
                <a:ea typeface="+mn-ea"/>
                <a:cs typeface="+mn-cs"/>
              </a:rPr>
              <a:t>Find din nærmeste lokalafdeling på </a:t>
            </a:r>
            <a:r>
              <a:rPr lang="da-DK" sz="1200" b="1" kern="1200" dirty="0" smtClean="0">
                <a:solidFill>
                  <a:schemeClr val="tx1"/>
                </a:solidFill>
                <a:effectLst/>
                <a:latin typeface="+mn-lt"/>
                <a:ea typeface="+mn-ea"/>
                <a:cs typeface="+mn-cs"/>
              </a:rPr>
              <a:t>www.lunge.dk/lokalafdelinger</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Snak om lunger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 medlem af Lungeforeningen har du adgang til vores online patientnetværk ”Snak om lunger”, som har døgnåbent. Her kan du møde andre med en kronisk lungesygdom og deres pårørende, finde støtte ved at dele tanker og erfaringer. </a:t>
            </a:r>
            <a:r>
              <a:rPr lang="da-DK" sz="1200" b="1" u="sng" kern="1200" dirty="0" smtClean="0">
                <a:solidFill>
                  <a:schemeClr val="tx1"/>
                </a:solidFill>
                <a:effectLst/>
                <a:latin typeface="+mn-lt"/>
                <a:ea typeface="+mn-ea"/>
                <a:cs typeface="+mn-cs"/>
                <a:hlinkClick r:id="rId3"/>
              </a:rPr>
              <a:t>www.lunge.dk/snakomlunger</a:t>
            </a:r>
            <a:endParaRPr lang="da-DK" sz="1200" kern="1200" dirty="0" smtClean="0">
              <a:solidFill>
                <a:schemeClr val="tx1"/>
              </a:solidFill>
              <a:effectLst/>
              <a:latin typeface="+mn-lt"/>
              <a:ea typeface="+mn-ea"/>
              <a:cs typeface="+mn-cs"/>
            </a:endParaRPr>
          </a:p>
          <a:p>
            <a:endParaRPr lang="da-DK" baseline="0" dirty="0" smtClean="0"/>
          </a:p>
        </p:txBody>
      </p:sp>
      <p:sp>
        <p:nvSpPr>
          <p:cNvPr id="4" name="Slide Number Placeholder 3"/>
          <p:cNvSpPr>
            <a:spLocks noGrp="1"/>
          </p:cNvSpPr>
          <p:nvPr>
            <p:ph type="sldNum" sz="quarter" idx="10"/>
          </p:nvPr>
        </p:nvSpPr>
        <p:spPr/>
        <p:txBody>
          <a:bodyPr/>
          <a:lstStyle/>
          <a:p>
            <a:fld id="{407FAED3-859A-584C-B22E-DD6B32BCDCC7}"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baseline="0" dirty="0" smtClean="0"/>
              <a:t>Nyt kapitel-slide, som kan bruges i lange præsentationer som adskiller mellem emner/kapitler undervejs (med en enkel, valgfri overskrift)</a:t>
            </a:r>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baseline="0" dirty="0" smtClean="0"/>
              <a:t>Lungeforeningens nøgletal taler for sig selv. Vi har en flot fremgang og flere og flere finder hjælp, viden og støtte hos os.</a:t>
            </a:r>
          </a:p>
        </p:txBody>
      </p:sp>
      <p:sp>
        <p:nvSpPr>
          <p:cNvPr id="4" name="Slide Number Placeholder 3"/>
          <p:cNvSpPr>
            <a:spLocks noGrp="1"/>
          </p:cNvSpPr>
          <p:nvPr>
            <p:ph type="sldNum" sz="quarter" idx="10"/>
          </p:nvPr>
        </p:nvSpPr>
        <p:spPr/>
        <p:txBody>
          <a:bodyPr/>
          <a:lstStyle/>
          <a:p>
            <a:fld id="{407FAED3-859A-584C-B22E-DD6B32BCDCC7}" type="slidenum">
              <a:rPr lang="da-DK" smtClean="0"/>
              <a:pPr/>
              <a:t>14</a:t>
            </a:fld>
            <a:endParaRPr lang="da-DK"/>
          </a:p>
        </p:txBody>
      </p:sp>
    </p:spTree>
    <p:extLst>
      <p:ext uri="{BB962C8B-B14F-4D97-AF65-F5344CB8AC3E}">
        <p14:creationId xmlns:p14="http://schemas.microsoft.com/office/powerpoint/2010/main" val="351264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CBEC62A0-2948-400E-8008-37A250BB8C07}" type="slidenum">
              <a:rPr lang="da-DK" smtClean="0"/>
              <a:pPr>
                <a:defRPr/>
              </a:pPr>
              <a:t>15</a:t>
            </a:fld>
            <a:endParaRPr lang="da-DK"/>
          </a:p>
        </p:txBody>
      </p:sp>
    </p:spTree>
    <p:extLst>
      <p:ext uri="{BB962C8B-B14F-4D97-AF65-F5344CB8AC3E}">
        <p14:creationId xmlns:p14="http://schemas.microsoft.com/office/powerpoint/2010/main" val="276544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ltLang="da-DK" sz="1200" b="1" dirty="0" smtClean="0"/>
          </a:p>
        </p:txBody>
      </p:sp>
      <p:sp>
        <p:nvSpPr>
          <p:cNvPr id="4" name="Pladsholder til diasnummer 3"/>
          <p:cNvSpPr>
            <a:spLocks noGrp="1"/>
          </p:cNvSpPr>
          <p:nvPr>
            <p:ph type="sldNum" sz="quarter" idx="10"/>
          </p:nvPr>
        </p:nvSpPr>
        <p:spPr/>
        <p:txBody>
          <a:bodyPr/>
          <a:lstStyle/>
          <a:p>
            <a:pPr>
              <a:defRPr/>
            </a:pPr>
            <a:fld id="{CBEC62A0-2948-400E-8008-37A250BB8C07}" type="slidenum">
              <a:rPr lang="da-DK" smtClean="0"/>
              <a:pPr>
                <a:defRPr/>
              </a:pPr>
              <a:t>5</a:t>
            </a:fld>
            <a:endParaRPr lang="da-DK"/>
          </a:p>
        </p:txBody>
      </p:sp>
    </p:spTree>
    <p:extLst>
      <p:ext uri="{BB962C8B-B14F-4D97-AF65-F5344CB8AC3E}">
        <p14:creationId xmlns:p14="http://schemas.microsoft.com/office/powerpoint/2010/main" val="252600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Lungeforeningen</a:t>
            </a:r>
            <a:r>
              <a:rPr lang="da-DK" baseline="0" dirty="0" smtClean="0"/>
              <a:t> – Lungeforeningens strategi om at være til stede fra det fra det første skrig til det sidste suk. Gennemgå to eller tre punkter </a:t>
            </a:r>
            <a:r>
              <a:rPr lang="da-DK" baseline="0" dirty="0" err="1" smtClean="0"/>
              <a:t>f.x</a:t>
            </a:r>
            <a:r>
              <a:rPr lang="da-DK" baseline="0" dirty="0" smtClean="0"/>
              <a:t>. Liv i Lungerne- vores internetbaserede undervisningswebsite om lunger, livsstil og sundhed målrettet 7. – 10. klasse. Eller vores rådgivning – som rådgiver om hverdagen med en lungesygdom.  Rådgivningen foregår via telefon eller mail. Og rådgiverne er socialrådgiver, sygeplejersker, fysioterapeuter, læger og psykolog  </a:t>
            </a:r>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Vores</a:t>
            </a:r>
            <a:r>
              <a:rPr lang="da-DK" baseline="0" dirty="0" smtClean="0"/>
              <a:t> mission er færre lungesyge børn og voksne og et bedre liv for mennesker med en lungesygdom tæt inde på livet. Det gør vi ved at yde støtte til patient, arbejde med aktiviteter og indsatser der forebygger at flere bliver syge og som finder dem der er. Og ved at støtte forskning i lungesygedomme.</a:t>
            </a:r>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7FAED3-859A-584C-B22E-DD6B32BCDCC7}"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Date Placeholder 4"/>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7" name="Date Placeholder 6"/>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Date Placeholder 2"/>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75F7F0D6-F915-0246-9113-96BCE762D7F3}" type="datetimeFigureOut">
              <a:rPr lang="da-DK" smtClean="0"/>
              <a:pPr/>
              <a:t>21-07-2020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7F0D6-F915-0246-9113-96BCE762D7F3}" type="datetimeFigureOut">
              <a:rPr lang="da-DK" smtClean="0"/>
              <a:pPr/>
              <a:t>21-07-2020</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FD37D-F8EE-DC4D-B4CF-276D0AC32519}"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ulPw-pTrCOU" TargetMode="External"/><Relationship Id="rId3" Type="http://schemas.openxmlformats.org/officeDocument/2006/relationships/hyperlink" Target="https://www.youtube.com/watch?v=LG4jKG9lXu8&amp;index=4&amp;list=PLpy5KDX-vFWXLtNeCHE_lPnMp58CKZT-f" TargetMode="External"/><Relationship Id="rId7" Type="http://schemas.openxmlformats.org/officeDocument/2006/relationships/hyperlink" Target="https://www.youtube.com/watch?v=qqFai2p6tS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youtube.com/watch?v=CUH1lPeZX5A" TargetMode="External"/><Relationship Id="rId5" Type="http://schemas.openxmlformats.org/officeDocument/2006/relationships/hyperlink" Target="https://www.youtube.com/watch?v=pulxERyN1ag&amp;list=PLpy5KDX-vFWUjUMmT4mFNBnz7VVe5QxYr&amp;index=19" TargetMode="External"/><Relationship Id="rId10" Type="http://schemas.openxmlformats.org/officeDocument/2006/relationships/image" Target="../media/image2.jpeg"/><Relationship Id="rId4" Type="http://schemas.openxmlformats.org/officeDocument/2006/relationships/hyperlink" Target="https://www.youtube.com/watch?v=JcapcUktgUw&amp;index=8&amp;list=PLpy5KDX-vFWXLtNeCHE_lPnMp58CKZT-f" TargetMode="External"/><Relationship Id="rId9" Type="http://schemas.openxmlformats.org/officeDocument/2006/relationships/hyperlink" Target="https://www.lunge.dk/film-om-sundere-lunger-dansk-vers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7Zpd3QyX3DQ&amp;feature=emb_titl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www.google.dk/url?sa=i&amp;rct=j&amp;q=&amp;esrc=s&amp;frm=1&amp;source=images&amp;cd=&amp;cad=rja&amp;uact=8&amp;docid=jUBWC1clBG2JAM&amp;tbnid=A7PSBWAA7UZd8M:&amp;ved=0CAUQjRw&amp;url=http://www.mapicture.dk/&amp;ei=jVqXU5_YBILiywP2iILoDw&amp;bvm=bv.68693194,d.bGQ&amp;psig=AFQjCNG9RkSeq3-UaFcbHRZENlhS5Y9FSA&amp;ust=1402514433470369" TargetMode="External"/><Relationship Id="rId13"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4.jpeg"/><Relationship Id="rId12" Type="http://schemas.openxmlformats.org/officeDocument/2006/relationships/hyperlink" Target="http://www.dsr.d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bygbygg.org/region" TargetMode="External"/><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ungeforeningen_logo_center_payoff.jpg"/>
          <p:cNvPicPr>
            <a:picLocks noChangeAspect="1"/>
          </p:cNvPicPr>
          <p:nvPr/>
        </p:nvPicPr>
        <p:blipFill>
          <a:blip r:embed="rId3"/>
          <a:stretch>
            <a:fillRect/>
          </a:stretch>
        </p:blipFill>
        <p:spPr>
          <a:xfrm>
            <a:off x="3394363" y="4452897"/>
            <a:ext cx="2453028" cy="1405185"/>
          </a:xfrm>
          <a:prstGeom prst="rect">
            <a:avLst/>
          </a:prstGeom>
        </p:spPr>
      </p:pic>
      <p:sp>
        <p:nvSpPr>
          <p:cNvPr id="8" name="Title 1"/>
          <p:cNvSpPr>
            <a:spLocks noGrp="1"/>
          </p:cNvSpPr>
          <p:nvPr>
            <p:ph type="ctrTitle"/>
          </p:nvPr>
        </p:nvSpPr>
        <p:spPr>
          <a:xfrm>
            <a:off x="685800" y="2124364"/>
            <a:ext cx="7772400" cy="1470025"/>
          </a:xfrm>
        </p:spPr>
        <p:txBody>
          <a:bodyPr>
            <a:noAutofit/>
          </a:bodyPr>
          <a:lstStyle/>
          <a:p>
            <a:r>
              <a:rPr lang="da-DK" sz="3600" b="1" dirty="0" smtClean="0">
                <a:solidFill>
                  <a:srgbClr val="0070C0"/>
                </a:solidFill>
                <a:latin typeface="GT Pressura" panose="020B0604020202020204" pitchFamily="50" charset="0"/>
              </a:rPr>
              <a:t>Lungeforeningen</a:t>
            </a:r>
            <a:br>
              <a:rPr lang="da-DK" sz="3600" b="1" dirty="0" smtClean="0">
                <a:solidFill>
                  <a:srgbClr val="0070C0"/>
                </a:solidFill>
                <a:latin typeface="GT Pressura" panose="020B0604020202020204" pitchFamily="50" charset="0"/>
              </a:rPr>
            </a:br>
            <a:r>
              <a:rPr lang="da-DK" sz="2800" b="1" dirty="0" smtClean="0">
                <a:solidFill>
                  <a:srgbClr val="0070C0"/>
                </a:solidFill>
                <a:latin typeface="GT Pressura" panose="020B0604020202020204" pitchFamily="50" charset="0"/>
              </a:rPr>
              <a:t>Få det bedste liv dine lunger kan trække</a:t>
            </a:r>
            <a:endParaRPr lang="da-DK" sz="2800" b="1" dirty="0">
              <a:solidFill>
                <a:srgbClr val="0070C0"/>
              </a:solidFill>
              <a:latin typeface="GT Pressura" panose="020B0604020202020204" pitchFamily="50" charset="0"/>
            </a:endParaRPr>
          </a:p>
        </p:txBody>
      </p:sp>
    </p:spTree>
    <p:extLst>
      <p:ext uri="{BB962C8B-B14F-4D97-AF65-F5344CB8AC3E}">
        <p14:creationId xmlns:p14="http://schemas.microsoft.com/office/powerpoint/2010/main" val="269301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3" name="Picture 2" descr="Blomst_Stregikon.png"/>
          <p:cNvPicPr>
            <a:picLocks noChangeAspect="1"/>
          </p:cNvPicPr>
          <p:nvPr/>
        </p:nvPicPr>
        <p:blipFill>
          <a:blip r:embed="rId4"/>
          <a:stretch>
            <a:fillRect/>
          </a:stretch>
        </p:blipFill>
        <p:spPr>
          <a:xfrm>
            <a:off x="4217077" y="244625"/>
            <a:ext cx="5766522" cy="5812267"/>
          </a:xfrm>
          <a:prstGeom prst="rect">
            <a:avLst/>
          </a:prstGeom>
        </p:spPr>
      </p:pic>
      <p:sp>
        <p:nvSpPr>
          <p:cNvPr id="4" name="Rectangle 3"/>
          <p:cNvSpPr/>
          <p:nvPr/>
        </p:nvSpPr>
        <p:spPr>
          <a:xfrm>
            <a:off x="438728" y="2430443"/>
            <a:ext cx="4572000" cy="1446550"/>
          </a:xfrm>
          <a:prstGeom prst="rect">
            <a:avLst/>
          </a:prstGeom>
        </p:spPr>
        <p:txBody>
          <a:bodyPr>
            <a:spAutoFit/>
          </a:bodyPr>
          <a:lstStyle/>
          <a:p>
            <a:r>
              <a:rPr lang="da-DK" sz="4400" b="1" dirty="0" smtClean="0">
                <a:solidFill>
                  <a:srgbClr val="0070C0"/>
                </a:solidFill>
                <a:latin typeface="GT Pressura" panose="020B0604020202020204" pitchFamily="50" charset="0"/>
              </a:rPr>
              <a:t>Sammenholdet begynder her</a:t>
            </a:r>
          </a:p>
        </p:txBody>
      </p:sp>
    </p:spTree>
    <p:extLst>
      <p:ext uri="{BB962C8B-B14F-4D97-AF65-F5344CB8AC3E}">
        <p14:creationId xmlns:p14="http://schemas.microsoft.com/office/powerpoint/2010/main" val="149723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latin typeface="GT Pressura" panose="020B0604020202020204" pitchFamily="50" charset="0"/>
              </a:rPr>
              <a:t>Vores tilbud til medlemmerne</a:t>
            </a:r>
            <a:endParaRPr lang="da-DK" sz="3600" b="1" dirty="0">
              <a:solidFill>
                <a:srgbClr val="0070C0"/>
              </a:solidFill>
              <a:latin typeface="GT Pressura" panose="020B0604020202020204" pitchFamily="50" charset="0"/>
            </a:endParaRPr>
          </a:p>
        </p:txBody>
      </p:sp>
      <p:sp>
        <p:nvSpPr>
          <p:cNvPr id="3" name="Subtitle 2"/>
          <p:cNvSpPr>
            <a:spLocks noGrp="1"/>
          </p:cNvSpPr>
          <p:nvPr>
            <p:ph type="subTitle" idx="1"/>
          </p:nvPr>
        </p:nvSpPr>
        <p:spPr>
          <a:xfrm>
            <a:off x="346363" y="1939636"/>
            <a:ext cx="7772400" cy="3965864"/>
          </a:xfrm>
        </p:spPr>
        <p:txBody>
          <a:bodyPr>
            <a:normAutofit/>
          </a:bodyPr>
          <a:lstStyle/>
          <a:p>
            <a:pPr marL="457200" indent="-457200" algn="l">
              <a:buFont typeface="Arial" panose="020B0604020202020204" pitchFamily="34" charset="0"/>
              <a:buChar char="•"/>
            </a:pPr>
            <a:r>
              <a:rPr lang="da-DK" sz="2800" dirty="0" smtClean="0">
                <a:solidFill>
                  <a:schemeClr val="tx1"/>
                </a:solidFill>
              </a:rPr>
              <a:t>Rådgivning</a:t>
            </a:r>
          </a:p>
          <a:p>
            <a:pPr marL="457200" indent="-457200" algn="l">
              <a:buFont typeface="Arial" panose="020B0604020202020204" pitchFamily="34" charset="0"/>
              <a:buChar char="•"/>
            </a:pPr>
            <a:r>
              <a:rPr lang="da-DK" sz="2800" dirty="0" smtClean="0">
                <a:solidFill>
                  <a:schemeClr val="tx1"/>
                </a:solidFill>
              </a:rPr>
              <a:t>Medlemsbladet Lungenyt</a:t>
            </a:r>
          </a:p>
          <a:p>
            <a:pPr marL="457200" indent="-457200" algn="l">
              <a:buFont typeface="Arial" panose="020B0604020202020204" pitchFamily="34" charset="0"/>
              <a:buChar char="•"/>
            </a:pPr>
            <a:r>
              <a:rPr lang="da-DK" sz="2800" dirty="0" smtClean="0">
                <a:solidFill>
                  <a:schemeClr val="tx1"/>
                </a:solidFill>
              </a:rPr>
              <a:t>Lokalafdelinger</a:t>
            </a:r>
          </a:p>
          <a:p>
            <a:pPr marL="457200" indent="-457200" algn="l">
              <a:buFont typeface="Arial" panose="020B0604020202020204" pitchFamily="34" charset="0"/>
              <a:buChar char="•"/>
            </a:pPr>
            <a:r>
              <a:rPr lang="da-DK" sz="2800" dirty="0" smtClean="0">
                <a:solidFill>
                  <a:schemeClr val="tx1"/>
                </a:solidFill>
              </a:rPr>
              <a:t>Landsdækkende netværk</a:t>
            </a:r>
          </a:p>
          <a:p>
            <a:pPr marL="457200" indent="-457200" algn="l">
              <a:buFont typeface="Arial" panose="020B0604020202020204" pitchFamily="34" charset="0"/>
              <a:buChar char="•"/>
            </a:pPr>
            <a:r>
              <a:rPr lang="da-DK" sz="2800" dirty="0" smtClean="0">
                <a:solidFill>
                  <a:schemeClr val="tx1"/>
                </a:solidFill>
              </a:rPr>
              <a:t>Træningsnetværk og lungekor</a:t>
            </a:r>
          </a:p>
          <a:p>
            <a:pPr marL="457200" indent="-457200" algn="l">
              <a:buFont typeface="Arial" panose="020B0604020202020204" pitchFamily="34" charset="0"/>
              <a:buChar char="•"/>
            </a:pPr>
            <a:r>
              <a:rPr lang="da-DK" sz="2800" dirty="0" smtClean="0">
                <a:solidFill>
                  <a:schemeClr val="tx1"/>
                </a:solidFill>
              </a:rPr>
              <a:t>Nyhedsbrev</a:t>
            </a:r>
            <a:endParaRPr lang="da-DK" sz="2800" dirty="0">
              <a:solidFill>
                <a:schemeClr val="tx1"/>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4" name="Billed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2603" y="1902675"/>
            <a:ext cx="2608788" cy="1627232"/>
          </a:xfrm>
          <a:prstGeom prst="rect">
            <a:avLst/>
          </a:prstGeom>
        </p:spPr>
      </p:pic>
      <p:pic>
        <p:nvPicPr>
          <p:cNvPr id="6" name="Billede 5"/>
          <p:cNvPicPr>
            <a:picLocks noChangeAspect="1"/>
          </p:cNvPicPr>
          <p:nvPr/>
        </p:nvPicPr>
        <p:blipFill>
          <a:blip r:embed="rId5"/>
          <a:stretch>
            <a:fillRect/>
          </a:stretch>
        </p:blipFill>
        <p:spPr>
          <a:xfrm>
            <a:off x="7457408" y="3761419"/>
            <a:ext cx="1322710" cy="1912568"/>
          </a:xfrm>
          <a:prstGeom prst="rect">
            <a:avLst/>
          </a:prstGeom>
        </p:spPr>
      </p:pic>
      <p:pic>
        <p:nvPicPr>
          <p:cNvPr id="7" name="Billed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33645" y="3756947"/>
            <a:ext cx="1755531" cy="1917040"/>
          </a:xfrm>
          <a:prstGeom prst="rect">
            <a:avLst/>
          </a:prstGeom>
        </p:spPr>
      </p:pic>
    </p:spTree>
    <p:extLst>
      <p:ext uri="{BB962C8B-B14F-4D97-AF65-F5344CB8AC3E}">
        <p14:creationId xmlns:p14="http://schemas.microsoft.com/office/powerpoint/2010/main" val="152448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3" name="Picture 2" descr="Blomst_Stregikon.png"/>
          <p:cNvPicPr>
            <a:picLocks noChangeAspect="1"/>
          </p:cNvPicPr>
          <p:nvPr/>
        </p:nvPicPr>
        <p:blipFill>
          <a:blip r:embed="rId4"/>
          <a:stretch>
            <a:fillRect/>
          </a:stretch>
        </p:blipFill>
        <p:spPr>
          <a:xfrm>
            <a:off x="4217077" y="244625"/>
            <a:ext cx="5766522" cy="5812267"/>
          </a:xfrm>
          <a:prstGeom prst="rect">
            <a:avLst/>
          </a:prstGeom>
        </p:spPr>
      </p:pic>
      <p:sp>
        <p:nvSpPr>
          <p:cNvPr id="4" name="Rectangle 3"/>
          <p:cNvSpPr/>
          <p:nvPr/>
        </p:nvSpPr>
        <p:spPr>
          <a:xfrm>
            <a:off x="438728" y="2430443"/>
            <a:ext cx="4572000" cy="769441"/>
          </a:xfrm>
          <a:prstGeom prst="rect">
            <a:avLst/>
          </a:prstGeom>
        </p:spPr>
        <p:txBody>
          <a:bodyPr>
            <a:spAutoFit/>
          </a:bodyPr>
          <a:lstStyle/>
          <a:p>
            <a:r>
              <a:rPr lang="da-DK" sz="4400" b="1" dirty="0" smtClean="0">
                <a:solidFill>
                  <a:srgbClr val="0070C0"/>
                </a:solidFill>
                <a:latin typeface="GT Pressura" panose="020B0604020202020204" pitchFamily="50" charset="0"/>
              </a:rPr>
              <a:t>Vi er der for dig</a:t>
            </a:r>
          </a:p>
        </p:txBody>
      </p:sp>
    </p:spTree>
    <p:extLst>
      <p:ext uri="{BB962C8B-B14F-4D97-AF65-F5344CB8AC3E}">
        <p14:creationId xmlns:p14="http://schemas.microsoft.com/office/powerpoint/2010/main" val="197176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b="1" dirty="0">
                <a:solidFill>
                  <a:srgbClr val="0070C0"/>
                </a:solidFill>
                <a:latin typeface="GT Pressura" panose="020B0604020202020204" pitchFamily="50" charset="0"/>
              </a:rPr>
              <a:t>Vores tilbud til </a:t>
            </a:r>
            <a:r>
              <a:rPr lang="da-DK" b="1" dirty="0" smtClean="0">
                <a:solidFill>
                  <a:srgbClr val="0070C0"/>
                </a:solidFill>
                <a:latin typeface="GT Pressura" panose="020B0604020202020204" pitchFamily="50" charset="0"/>
              </a:rPr>
              <a:t>medlemmerne *Indsæt noget om din lokalafdeling/netværk her</a:t>
            </a:r>
            <a:endParaRPr lang="da-DK" dirty="0"/>
          </a:p>
        </p:txBody>
      </p:sp>
      <p:pic>
        <p:nvPicPr>
          <p:cNvPr id="5" name="Billed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85586" y="3732076"/>
            <a:ext cx="6172828" cy="2309509"/>
          </a:xfrm>
          <a:prstGeom prst="rect">
            <a:avLst/>
          </a:prstGeom>
        </p:spPr>
      </p:pic>
    </p:spTree>
    <p:extLst>
      <p:ext uri="{BB962C8B-B14F-4D97-AF65-F5344CB8AC3E}">
        <p14:creationId xmlns:p14="http://schemas.microsoft.com/office/powerpoint/2010/main" val="126728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latin typeface="GT Pressura" panose="020B0604020202020204" pitchFamily="50" charset="0"/>
              </a:rPr>
              <a:t>2019 </a:t>
            </a:r>
            <a:r>
              <a:rPr lang="da-DK" sz="3600" b="1" dirty="0" smtClean="0">
                <a:solidFill>
                  <a:srgbClr val="0070C0"/>
                </a:solidFill>
                <a:latin typeface="GT Pressura" panose="020B0604020202020204" pitchFamily="50" charset="0"/>
              </a:rPr>
              <a:t>– i tal og figurer</a:t>
            </a:r>
            <a:endParaRPr lang="da-DK" sz="3600" b="1" dirty="0">
              <a:solidFill>
                <a:srgbClr val="0070C0"/>
              </a:solidFill>
              <a:latin typeface="GT Pressura" panose="020B0604020202020204" pitchFamily="50" charset="0"/>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sp>
        <p:nvSpPr>
          <p:cNvPr id="8" name="Subtitle 2"/>
          <p:cNvSpPr>
            <a:spLocks noGrp="1"/>
          </p:cNvSpPr>
          <p:nvPr>
            <p:ph type="subTitle" idx="1"/>
          </p:nvPr>
        </p:nvSpPr>
        <p:spPr>
          <a:xfrm>
            <a:off x="346363" y="1939636"/>
            <a:ext cx="7772400" cy="3965864"/>
          </a:xfrm>
        </p:spPr>
        <p:txBody>
          <a:bodyPr>
            <a:normAutofit lnSpcReduction="10000"/>
          </a:bodyPr>
          <a:lstStyle/>
          <a:p>
            <a:pPr marL="457200" indent="-457200" algn="l">
              <a:buFont typeface="Arial" panose="020B0604020202020204" pitchFamily="34" charset="0"/>
              <a:buChar char="•"/>
            </a:pPr>
            <a:r>
              <a:rPr lang="da-DK" sz="2800" b="1" dirty="0">
                <a:solidFill>
                  <a:schemeClr val="tx1"/>
                </a:solidFill>
              </a:rPr>
              <a:t>22.693</a:t>
            </a:r>
            <a:r>
              <a:rPr lang="da-DK" sz="2800" dirty="0">
                <a:solidFill>
                  <a:schemeClr val="tx1"/>
                </a:solidFill>
              </a:rPr>
              <a:t> </a:t>
            </a:r>
            <a:r>
              <a:rPr lang="da-DK" sz="2800" dirty="0" smtClean="0">
                <a:solidFill>
                  <a:schemeClr val="tx1"/>
                </a:solidFill>
              </a:rPr>
              <a:t>medlemmer</a:t>
            </a:r>
          </a:p>
          <a:p>
            <a:pPr marL="457200" indent="-457200" algn="l">
              <a:buFont typeface="Arial" panose="020B0604020202020204" pitchFamily="34" charset="0"/>
              <a:buChar char="•"/>
            </a:pPr>
            <a:r>
              <a:rPr lang="da-DK" sz="2800" b="1" dirty="0" smtClean="0">
                <a:solidFill>
                  <a:schemeClr val="tx1"/>
                </a:solidFill>
              </a:rPr>
              <a:t>52</a:t>
            </a:r>
            <a:r>
              <a:rPr lang="da-DK" sz="2800" dirty="0" smtClean="0">
                <a:solidFill>
                  <a:schemeClr val="tx1"/>
                </a:solidFill>
              </a:rPr>
              <a:t> </a:t>
            </a:r>
            <a:r>
              <a:rPr lang="da-DK" sz="2800" dirty="0" smtClean="0">
                <a:solidFill>
                  <a:schemeClr val="tx1"/>
                </a:solidFill>
              </a:rPr>
              <a:t>lungekor</a:t>
            </a:r>
          </a:p>
          <a:p>
            <a:pPr marL="457200" indent="-457200" algn="l">
              <a:buFont typeface="Arial" panose="020B0604020202020204" pitchFamily="34" charset="0"/>
              <a:buChar char="•"/>
            </a:pPr>
            <a:r>
              <a:rPr lang="da-DK" sz="2800" b="1" dirty="0" smtClean="0">
                <a:solidFill>
                  <a:schemeClr val="tx1"/>
                </a:solidFill>
              </a:rPr>
              <a:t>120</a:t>
            </a:r>
            <a:r>
              <a:rPr lang="da-DK" sz="2800" dirty="0" smtClean="0">
                <a:solidFill>
                  <a:schemeClr val="tx1"/>
                </a:solidFill>
              </a:rPr>
              <a:t> </a:t>
            </a:r>
            <a:r>
              <a:rPr lang="da-DK" sz="2800" dirty="0" smtClean="0">
                <a:solidFill>
                  <a:schemeClr val="tx1"/>
                </a:solidFill>
              </a:rPr>
              <a:t>lokale netværk</a:t>
            </a:r>
          </a:p>
          <a:p>
            <a:pPr marL="457200" indent="-457200" algn="l">
              <a:buFont typeface="Arial" panose="020B0604020202020204" pitchFamily="34" charset="0"/>
              <a:buChar char="•"/>
            </a:pPr>
            <a:r>
              <a:rPr lang="da-DK" sz="2800" b="1" dirty="0" smtClean="0">
                <a:solidFill>
                  <a:schemeClr val="tx1"/>
                </a:solidFill>
              </a:rPr>
              <a:t>9</a:t>
            </a:r>
            <a:r>
              <a:rPr lang="da-DK" sz="2800" dirty="0" smtClean="0">
                <a:solidFill>
                  <a:schemeClr val="tx1"/>
                </a:solidFill>
              </a:rPr>
              <a:t> landsdækkende netværk</a:t>
            </a:r>
          </a:p>
          <a:p>
            <a:pPr marL="457200" indent="-457200" algn="l">
              <a:buFont typeface="Arial" panose="020B0604020202020204" pitchFamily="34" charset="0"/>
              <a:buChar char="•"/>
            </a:pPr>
            <a:r>
              <a:rPr lang="da-DK" sz="2800" dirty="0" smtClean="0">
                <a:solidFill>
                  <a:schemeClr val="tx1"/>
                </a:solidFill>
              </a:rPr>
              <a:t>Til stede i </a:t>
            </a:r>
            <a:r>
              <a:rPr lang="da-DK" sz="2800" b="1" dirty="0" smtClean="0">
                <a:solidFill>
                  <a:schemeClr val="tx1"/>
                </a:solidFill>
              </a:rPr>
              <a:t>75</a:t>
            </a:r>
            <a:r>
              <a:rPr lang="da-DK" sz="2800" dirty="0" smtClean="0">
                <a:solidFill>
                  <a:schemeClr val="tx1"/>
                </a:solidFill>
              </a:rPr>
              <a:t> </a:t>
            </a:r>
            <a:r>
              <a:rPr lang="da-DK" sz="2800" dirty="0" smtClean="0">
                <a:solidFill>
                  <a:schemeClr val="tx1"/>
                </a:solidFill>
              </a:rPr>
              <a:t>kommuner</a:t>
            </a:r>
          </a:p>
          <a:p>
            <a:pPr marL="457200" indent="-457200" algn="l">
              <a:buFont typeface="Arial" panose="020B0604020202020204" pitchFamily="34" charset="0"/>
              <a:buChar char="•"/>
            </a:pPr>
            <a:r>
              <a:rPr lang="da-DK" sz="2800" b="1" dirty="0" smtClean="0">
                <a:solidFill>
                  <a:schemeClr val="tx1"/>
                </a:solidFill>
              </a:rPr>
              <a:t>23</a:t>
            </a:r>
            <a:r>
              <a:rPr lang="da-DK" sz="2800" dirty="0" smtClean="0">
                <a:solidFill>
                  <a:schemeClr val="tx1"/>
                </a:solidFill>
              </a:rPr>
              <a:t> lokalafdelinger</a:t>
            </a:r>
          </a:p>
          <a:p>
            <a:pPr marL="457200" indent="-457200" algn="l">
              <a:buFont typeface="Arial" panose="020B0604020202020204" pitchFamily="34" charset="0"/>
              <a:buChar char="•"/>
            </a:pPr>
            <a:r>
              <a:rPr lang="da-DK" sz="2800" dirty="0" smtClean="0">
                <a:solidFill>
                  <a:schemeClr val="tx1"/>
                </a:solidFill>
              </a:rPr>
              <a:t>Over </a:t>
            </a:r>
            <a:r>
              <a:rPr lang="da-DK" sz="2800" b="1" dirty="0" smtClean="0">
                <a:solidFill>
                  <a:schemeClr val="tx1"/>
                </a:solidFill>
              </a:rPr>
              <a:t>300</a:t>
            </a:r>
            <a:r>
              <a:rPr lang="da-DK" sz="2800" dirty="0" smtClean="0">
                <a:solidFill>
                  <a:schemeClr val="tx1"/>
                </a:solidFill>
              </a:rPr>
              <a:t> </a:t>
            </a:r>
            <a:r>
              <a:rPr lang="da-DK" sz="2800" dirty="0" smtClean="0">
                <a:solidFill>
                  <a:schemeClr val="tx1"/>
                </a:solidFill>
              </a:rPr>
              <a:t>frivillige </a:t>
            </a:r>
          </a:p>
          <a:p>
            <a:pPr marL="457200" indent="-457200" algn="l">
              <a:buFont typeface="Arial" panose="020B0604020202020204" pitchFamily="34" charset="0"/>
              <a:buChar char="•"/>
            </a:pPr>
            <a:r>
              <a:rPr lang="da-DK" sz="2800" b="1" dirty="0" smtClean="0">
                <a:solidFill>
                  <a:schemeClr val="tx1"/>
                </a:solidFill>
              </a:rPr>
              <a:t>12.000 </a:t>
            </a:r>
            <a:r>
              <a:rPr lang="da-DK" sz="2800" dirty="0" smtClean="0">
                <a:solidFill>
                  <a:schemeClr val="tx1"/>
                </a:solidFill>
              </a:rPr>
              <a:t>følgere på Facebook</a:t>
            </a:r>
            <a:endParaRPr lang="da-DK" sz="2800" dirty="0">
              <a:solidFill>
                <a:schemeClr val="tx1"/>
              </a:solidFill>
            </a:endParaRPr>
          </a:p>
        </p:txBody>
      </p:sp>
      <p:pic>
        <p:nvPicPr>
          <p:cNvPr id="6" name="Billed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4068" y="2182313"/>
            <a:ext cx="2454695" cy="2454695"/>
          </a:xfrm>
          <a:prstGeom prst="rect">
            <a:avLst/>
          </a:prstGeom>
        </p:spPr>
      </p:pic>
    </p:spTree>
    <p:extLst>
      <p:ext uri="{BB962C8B-B14F-4D97-AF65-F5344CB8AC3E}">
        <p14:creationId xmlns:p14="http://schemas.microsoft.com/office/powerpoint/2010/main" val="390809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Autofit/>
          </a:bodyPr>
          <a:lstStyle/>
          <a:p>
            <a:pPr algn="l"/>
            <a:r>
              <a:rPr lang="da-DK" sz="3600" b="1" dirty="0">
                <a:solidFill>
                  <a:srgbClr val="0070C0"/>
                </a:solidFill>
                <a:latin typeface="GT Pressura" panose="020B0604020202020204" pitchFamily="50" charset="0"/>
              </a:rPr>
              <a:t>Filmklip</a:t>
            </a:r>
            <a:br>
              <a:rPr lang="da-DK" sz="3600" b="1" dirty="0">
                <a:solidFill>
                  <a:srgbClr val="0070C0"/>
                </a:solidFill>
                <a:latin typeface="GT Pressura" panose="020B0604020202020204" pitchFamily="50" charset="0"/>
              </a:rPr>
            </a:br>
            <a:endParaRPr lang="da-DK" sz="3600" b="1" dirty="0">
              <a:solidFill>
                <a:srgbClr val="0070C0"/>
              </a:solidFill>
              <a:latin typeface="GT Pressura" panose="020B0604020202020204" pitchFamily="50" charset="0"/>
            </a:endParaRPr>
          </a:p>
        </p:txBody>
      </p:sp>
      <p:sp>
        <p:nvSpPr>
          <p:cNvPr id="3" name="Pladsholder til indhold 2"/>
          <p:cNvSpPr>
            <a:spLocks noGrp="1"/>
          </p:cNvSpPr>
          <p:nvPr>
            <p:ph sz="half" idx="1"/>
          </p:nvPr>
        </p:nvSpPr>
        <p:spPr>
          <a:xfrm>
            <a:off x="539552" y="1412776"/>
            <a:ext cx="7704856" cy="4525963"/>
          </a:xfrm>
        </p:spPr>
        <p:txBody>
          <a:bodyPr>
            <a:noAutofit/>
          </a:bodyPr>
          <a:lstStyle/>
          <a:p>
            <a:r>
              <a:rPr lang="da-DK" sz="1200" dirty="0"/>
              <a:t>Dagdrømmeri (om astmabarnet)</a:t>
            </a:r>
          </a:p>
          <a:p>
            <a:pPr lvl="1"/>
            <a:r>
              <a:rPr lang="da-DK" sz="1200" u="sng" dirty="0">
                <a:hlinkClick r:id="rId3"/>
              </a:rPr>
              <a:t>https://www.youtube.com/watch?v=LG4jKG9lXu8&amp;index=4&amp;list=PLpy5KDX-vFWXLtNeCHE_lPnMp58CKZT-f</a:t>
            </a:r>
            <a:r>
              <a:rPr lang="da-DK" sz="1200" dirty="0"/>
              <a:t> </a:t>
            </a:r>
          </a:p>
          <a:p>
            <a:pPr marL="0" indent="0">
              <a:buNone/>
            </a:pPr>
            <a:r>
              <a:rPr lang="da-DK" sz="1200" dirty="0"/>
              <a:t> </a:t>
            </a:r>
          </a:p>
          <a:p>
            <a:r>
              <a:rPr lang="da-DK" sz="1200" dirty="0"/>
              <a:t>Målmandstaktik (Børn.. om vejtrækningen og åndedræt som præstationsfremmer)</a:t>
            </a:r>
          </a:p>
          <a:p>
            <a:pPr lvl="1"/>
            <a:r>
              <a:rPr lang="da-DK" sz="1200" dirty="0">
                <a:hlinkClick r:id="rId4"/>
              </a:rPr>
              <a:t>https://www.youtube.com/watch?v=JcapcUktgUw&amp;index=8&amp;list=PLpy5KDX-vFWXLtNeCHE_lPnMp58CKZT-f</a:t>
            </a:r>
            <a:endParaRPr lang="da-DK" sz="1200" dirty="0"/>
          </a:p>
          <a:p>
            <a:pPr marL="0" indent="0">
              <a:buNone/>
            </a:pPr>
            <a:endParaRPr lang="da-DK" sz="1200" dirty="0"/>
          </a:p>
          <a:p>
            <a:r>
              <a:rPr lang="da-DK" sz="1200" dirty="0"/>
              <a:t>Hvordan har du det? (om KOL-patienten)</a:t>
            </a:r>
          </a:p>
          <a:p>
            <a:pPr lvl="1"/>
            <a:r>
              <a:rPr lang="da-DK" sz="1200" u="sng" dirty="0">
                <a:hlinkClick r:id="rId5"/>
              </a:rPr>
              <a:t>https://www.youtube.com/watch?v=pulxERyN1ag&amp;list=PLpy5KDX-vFWUjUMmT4mFNBnz7VVe5QxYr&amp;index=19</a:t>
            </a:r>
            <a:endParaRPr lang="da-DK" sz="1200" dirty="0"/>
          </a:p>
          <a:p>
            <a:pPr marL="0" indent="0">
              <a:buNone/>
            </a:pPr>
            <a:r>
              <a:rPr lang="da-DK" sz="1200" dirty="0"/>
              <a:t> </a:t>
            </a:r>
          </a:p>
          <a:p>
            <a:r>
              <a:rPr lang="da-DK" sz="1200" dirty="0"/>
              <a:t>Flugten (Om at få diagnosen KOL.. for sent)</a:t>
            </a:r>
          </a:p>
          <a:p>
            <a:pPr lvl="1"/>
            <a:r>
              <a:rPr lang="da-DK" sz="1200" u="sng" dirty="0">
                <a:hlinkClick r:id="rId6"/>
              </a:rPr>
              <a:t>https://www.youtube.com/watch?v=CUH1lPeZX5A</a:t>
            </a:r>
            <a:endParaRPr lang="da-DK" sz="1200" dirty="0"/>
          </a:p>
          <a:p>
            <a:pPr marL="0" indent="0">
              <a:buNone/>
            </a:pPr>
            <a:r>
              <a:rPr lang="da-DK" sz="1200" dirty="0"/>
              <a:t> </a:t>
            </a:r>
          </a:p>
          <a:p>
            <a:r>
              <a:rPr lang="da-DK" sz="1200" dirty="0"/>
              <a:t> Minus på kontoen</a:t>
            </a:r>
          </a:p>
          <a:p>
            <a:pPr lvl="1"/>
            <a:r>
              <a:rPr lang="da-DK" sz="1200" dirty="0">
                <a:hlinkClick r:id="rId7"/>
              </a:rPr>
              <a:t>https://www.youtube.com/watch?v=qqFai2p6tSQ</a:t>
            </a:r>
            <a:endParaRPr lang="da-DK" sz="1200" dirty="0"/>
          </a:p>
          <a:p>
            <a:endParaRPr lang="da-DK" sz="1200" dirty="0"/>
          </a:p>
          <a:p>
            <a:r>
              <a:rPr lang="da-DK" sz="1200" dirty="0"/>
              <a:t>Hvad er KOL?</a:t>
            </a:r>
          </a:p>
          <a:p>
            <a:pPr lvl="1"/>
            <a:r>
              <a:rPr lang="da-DK" sz="1200" dirty="0">
                <a:hlinkClick r:id="rId8"/>
              </a:rPr>
              <a:t>https://www.youtube.com/watch?v=ulPw-pTrCOU</a:t>
            </a:r>
            <a:endParaRPr lang="da-DK" sz="1200" dirty="0"/>
          </a:p>
          <a:p>
            <a:endParaRPr lang="da-DK" sz="1200" dirty="0"/>
          </a:p>
          <a:p>
            <a:r>
              <a:rPr lang="da-DK" sz="1200" dirty="0" smtClean="0"/>
              <a:t>Sundere </a:t>
            </a:r>
            <a:r>
              <a:rPr lang="da-DK" sz="1200" dirty="0"/>
              <a:t>lunger</a:t>
            </a:r>
          </a:p>
          <a:p>
            <a:pPr lvl="1"/>
            <a:r>
              <a:rPr lang="da-DK" sz="1200" u="sng" dirty="0">
                <a:hlinkClick r:id="rId9"/>
              </a:rPr>
              <a:t>https://www.lunge.dk/film-om-sundere-lunger-dansk-version</a:t>
            </a:r>
            <a:endParaRPr lang="da-DK" sz="1200" dirty="0"/>
          </a:p>
          <a:p>
            <a:pPr marL="914400" lvl="2" indent="0">
              <a:buNone/>
            </a:pPr>
            <a:endParaRPr lang="da-DK" altLang="da-DK" sz="1200" dirty="0" smtClean="0"/>
          </a:p>
        </p:txBody>
      </p:sp>
      <p:pic>
        <p:nvPicPr>
          <p:cNvPr id="6" name="Picture 4" descr="Lungeforeningen_logo_u.payoff.jpg"/>
          <p:cNvPicPr>
            <a:picLocks noChangeAspect="1"/>
          </p:cNvPicPr>
          <p:nvPr/>
        </p:nvPicPr>
        <p:blipFill>
          <a:blip r:embed="rId10"/>
          <a:stretch>
            <a:fillRect/>
          </a:stretch>
        </p:blipFill>
        <p:spPr>
          <a:xfrm>
            <a:off x="6172603" y="6151438"/>
            <a:ext cx="2481984" cy="489405"/>
          </a:xfrm>
          <a:prstGeom prst="rect">
            <a:avLst/>
          </a:prstGeom>
        </p:spPr>
      </p:pic>
    </p:spTree>
    <p:extLst>
      <p:ext uri="{BB962C8B-B14F-4D97-AF65-F5344CB8AC3E}">
        <p14:creationId xmlns:p14="http://schemas.microsoft.com/office/powerpoint/2010/main" val="317601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latin typeface="GT Pressura" panose="020B0604020202020204" pitchFamily="50" charset="0"/>
              </a:rPr>
              <a:t>Hvem er Lungeforeningen?</a:t>
            </a:r>
            <a:endParaRPr lang="da-DK" sz="3600" b="1" dirty="0">
              <a:solidFill>
                <a:srgbClr val="0070C0"/>
              </a:solidFill>
              <a:latin typeface="GT Pressura" panose="020B0604020202020204" pitchFamily="50" charset="0"/>
            </a:endParaRPr>
          </a:p>
        </p:txBody>
      </p:sp>
      <p:sp>
        <p:nvSpPr>
          <p:cNvPr id="3" name="Subtitle 2"/>
          <p:cNvSpPr>
            <a:spLocks noGrp="1"/>
          </p:cNvSpPr>
          <p:nvPr>
            <p:ph type="subTitle" idx="1"/>
          </p:nvPr>
        </p:nvSpPr>
        <p:spPr>
          <a:xfrm>
            <a:off x="346363" y="1737413"/>
            <a:ext cx="3991720" cy="2965529"/>
          </a:xfrm>
        </p:spPr>
        <p:txBody>
          <a:bodyPr>
            <a:noAutofit/>
          </a:bodyPr>
          <a:lstStyle/>
          <a:p>
            <a:pPr algn="l"/>
            <a:r>
              <a:rPr lang="da-DK" sz="2000" dirty="0" smtClean="0">
                <a:solidFill>
                  <a:schemeClr val="tx1"/>
                </a:solidFill>
              </a:rPr>
              <a:t>Lungeforeningen </a:t>
            </a:r>
            <a:r>
              <a:rPr lang="da-DK" sz="2000" dirty="0">
                <a:solidFill>
                  <a:schemeClr val="tx1"/>
                </a:solidFill>
              </a:rPr>
              <a:t>er en patientforening og en sygdomsbekæmpende forening. </a:t>
            </a:r>
          </a:p>
          <a:p>
            <a:pPr algn="l"/>
            <a:r>
              <a:rPr lang="da-DK" sz="2000" dirty="0">
                <a:solidFill>
                  <a:schemeClr val="tx1"/>
                </a:solidFill>
              </a:rPr>
              <a:t>Vi arbejder for at:</a:t>
            </a:r>
          </a:p>
          <a:p>
            <a:pPr marL="285750" indent="-285750" algn="l">
              <a:buFont typeface="Arial" panose="020B0604020202020204" pitchFamily="34" charset="0"/>
              <a:buChar char="•"/>
            </a:pPr>
            <a:r>
              <a:rPr lang="da-DK" sz="2000" dirty="0">
                <a:solidFill>
                  <a:schemeClr val="tx1"/>
                </a:solidFill>
              </a:rPr>
              <a:t>Lungesygdomme bliver opdaget og behandlet så tidligt som muligt – også via ny </a:t>
            </a:r>
            <a:r>
              <a:rPr lang="da-DK" sz="2000" dirty="0" smtClean="0">
                <a:solidFill>
                  <a:schemeClr val="tx1"/>
                </a:solidFill>
              </a:rPr>
              <a:t>forskning.</a:t>
            </a:r>
            <a:endParaRPr lang="da-DK" sz="2000" dirty="0">
              <a:solidFill>
                <a:schemeClr val="tx1"/>
              </a:solidFill>
            </a:endParaRPr>
          </a:p>
          <a:p>
            <a:pPr marL="285750" indent="-285750" algn="l">
              <a:buFont typeface="Arial" panose="020B0604020202020204" pitchFamily="34" charset="0"/>
              <a:buChar char="•"/>
            </a:pPr>
            <a:r>
              <a:rPr lang="da-DK" sz="2000" dirty="0">
                <a:solidFill>
                  <a:schemeClr val="tx1"/>
                </a:solidFill>
              </a:rPr>
              <a:t>Alle der er ramt af en lungesygdom og deres pårørende får støtte, viden og en bedre </a:t>
            </a:r>
            <a:r>
              <a:rPr lang="da-DK" sz="2000" dirty="0" smtClean="0">
                <a:solidFill>
                  <a:schemeClr val="tx1"/>
                </a:solidFill>
              </a:rPr>
              <a:t>hverdag.</a:t>
            </a:r>
            <a:endParaRPr lang="da-DK" sz="2000" dirty="0">
              <a:solidFill>
                <a:schemeClr val="tx1"/>
              </a:solidFill>
            </a:endParaRPr>
          </a:p>
          <a:p>
            <a:pPr marL="285750" indent="-285750" algn="l">
              <a:buFont typeface="Arial" panose="020B0604020202020204" pitchFamily="34" charset="0"/>
              <a:buChar char="•"/>
            </a:pPr>
            <a:r>
              <a:rPr lang="da-DK" sz="2000" dirty="0">
                <a:solidFill>
                  <a:schemeClr val="tx1"/>
                </a:solidFill>
              </a:rPr>
              <a:t>Udbrede kendskabet til lungesygdomme - både politisk og i </a:t>
            </a:r>
            <a:r>
              <a:rPr lang="da-DK" sz="2000" dirty="0" smtClean="0">
                <a:solidFill>
                  <a:schemeClr val="tx1"/>
                </a:solidFill>
              </a:rPr>
              <a:t>befolkningen.</a:t>
            </a:r>
            <a:endParaRPr lang="da-DK" sz="2000" dirty="0">
              <a:solidFill>
                <a:schemeClr val="tx1"/>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sp>
        <p:nvSpPr>
          <p:cNvPr id="4" name="Tekstboks 3"/>
          <p:cNvSpPr txBox="1"/>
          <p:nvPr/>
        </p:nvSpPr>
        <p:spPr>
          <a:xfrm>
            <a:off x="4625163" y="5709684"/>
            <a:ext cx="3040911" cy="369332"/>
          </a:xfrm>
          <a:prstGeom prst="rect">
            <a:avLst/>
          </a:prstGeom>
          <a:noFill/>
        </p:spPr>
        <p:txBody>
          <a:bodyPr wrap="square" rtlCol="0">
            <a:spAutoFit/>
          </a:bodyPr>
          <a:lstStyle/>
          <a:p>
            <a:endParaRPr lang="da-DK" dirty="0"/>
          </a:p>
        </p:txBody>
      </p:sp>
      <p:pic>
        <p:nvPicPr>
          <p:cNvPr id="9" name="Billed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17868" y="2012059"/>
            <a:ext cx="3514186" cy="2996356"/>
          </a:xfrm>
          <a:prstGeom prst="rect">
            <a:avLst/>
          </a:prstGeom>
        </p:spPr>
      </p:pic>
    </p:spTree>
    <p:extLst>
      <p:ext uri="{BB962C8B-B14F-4D97-AF65-F5344CB8AC3E}">
        <p14:creationId xmlns:p14="http://schemas.microsoft.com/office/powerpoint/2010/main" val="317143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2" y="469611"/>
            <a:ext cx="8630584" cy="1470025"/>
          </a:xfrm>
        </p:spPr>
        <p:txBody>
          <a:bodyPr>
            <a:noAutofit/>
          </a:bodyPr>
          <a:lstStyle/>
          <a:p>
            <a:pPr algn="l"/>
            <a:r>
              <a:rPr lang="da-DK" sz="3600" b="1" dirty="0" smtClean="0">
                <a:solidFill>
                  <a:srgbClr val="0070C0"/>
                </a:solidFill>
                <a:latin typeface="GT Pressura" panose="020B0604020202020204" pitchFamily="50" charset="0"/>
              </a:rPr>
              <a:t>Alle fortjener et liv med masser af luft</a:t>
            </a:r>
            <a:endParaRPr lang="da-DK" sz="3600" b="1" dirty="0">
              <a:solidFill>
                <a:srgbClr val="0070C0"/>
              </a:solidFill>
              <a:latin typeface="GT Pressura" panose="020B0604020202020204" pitchFamily="50" charset="0"/>
            </a:endParaRPr>
          </a:p>
        </p:txBody>
      </p:sp>
      <p:sp>
        <p:nvSpPr>
          <p:cNvPr id="3" name="Subtitle 2"/>
          <p:cNvSpPr>
            <a:spLocks noGrp="1"/>
          </p:cNvSpPr>
          <p:nvPr>
            <p:ph type="subTitle" idx="1"/>
          </p:nvPr>
        </p:nvSpPr>
        <p:spPr>
          <a:xfrm>
            <a:off x="346362" y="2045146"/>
            <a:ext cx="7772400" cy="4127789"/>
          </a:xfrm>
        </p:spPr>
        <p:txBody>
          <a:bodyPr>
            <a:noAutofit/>
          </a:bodyPr>
          <a:lstStyle/>
          <a:p>
            <a:pPr marL="285750" indent="-285750" algn="l">
              <a:buFont typeface="Arial" panose="020B0604020202020204" pitchFamily="34" charset="0"/>
              <a:buChar char="•"/>
            </a:pPr>
            <a:r>
              <a:rPr lang="da-DK" sz="1800" dirty="0" smtClean="0">
                <a:solidFill>
                  <a:schemeClr val="tx1"/>
                </a:solidFill>
              </a:rPr>
              <a:t>Over </a:t>
            </a:r>
            <a:r>
              <a:rPr lang="da-DK" sz="1800" dirty="0">
                <a:solidFill>
                  <a:schemeClr val="tx1"/>
                </a:solidFill>
              </a:rPr>
              <a:t>6</a:t>
            </a:r>
            <a:r>
              <a:rPr lang="da-DK" sz="1800" dirty="0" smtClean="0">
                <a:solidFill>
                  <a:schemeClr val="tx1"/>
                </a:solidFill>
              </a:rPr>
              <a:t>00.000  danskere </a:t>
            </a:r>
            <a:r>
              <a:rPr lang="da-DK" sz="1800" dirty="0">
                <a:solidFill>
                  <a:schemeClr val="tx1"/>
                </a:solidFill>
              </a:rPr>
              <a:t>lider af en </a:t>
            </a:r>
            <a:r>
              <a:rPr lang="da-DK" sz="1800" dirty="0" smtClean="0">
                <a:solidFill>
                  <a:schemeClr val="tx1"/>
                </a:solidFill>
              </a:rPr>
              <a:t>lungesygdom.</a:t>
            </a:r>
            <a:endParaRPr lang="da-DK" sz="1800" dirty="0">
              <a:solidFill>
                <a:schemeClr val="tx1"/>
              </a:solidFill>
            </a:endParaRPr>
          </a:p>
          <a:p>
            <a:pPr marL="285750" indent="-285750" algn="l">
              <a:buFont typeface="Arial" panose="020B0604020202020204" pitchFamily="34" charset="0"/>
              <a:buChar char="•"/>
            </a:pPr>
            <a:r>
              <a:rPr lang="da-DK" sz="1800" dirty="0" smtClean="0">
                <a:solidFill>
                  <a:schemeClr val="tx1"/>
                </a:solidFill>
              </a:rPr>
              <a:t>De </a:t>
            </a:r>
            <a:r>
              <a:rPr lang="da-DK" sz="1800" dirty="0">
                <a:solidFill>
                  <a:schemeClr val="tx1"/>
                </a:solidFill>
              </a:rPr>
              <a:t>to hyppigste lungesygdomme i Danmark er astma og </a:t>
            </a:r>
            <a:r>
              <a:rPr lang="da-DK" sz="1800" dirty="0" smtClean="0">
                <a:solidFill>
                  <a:schemeClr val="tx1"/>
                </a:solidFill>
              </a:rPr>
              <a:t>KOL.</a:t>
            </a:r>
            <a:endParaRPr lang="da-DK" sz="1800" dirty="0">
              <a:solidFill>
                <a:schemeClr val="tx1"/>
              </a:solidFill>
            </a:endParaRPr>
          </a:p>
          <a:p>
            <a:pPr marL="285750" indent="-285750" algn="l">
              <a:buFont typeface="Arial" panose="020B0604020202020204" pitchFamily="34" charset="0"/>
              <a:buChar char="•"/>
            </a:pPr>
            <a:r>
              <a:rPr lang="da-DK" sz="1800" dirty="0" smtClean="0">
                <a:solidFill>
                  <a:schemeClr val="tx1"/>
                </a:solidFill>
              </a:rPr>
              <a:t>Der </a:t>
            </a:r>
            <a:r>
              <a:rPr lang="da-DK" sz="1800" dirty="0">
                <a:solidFill>
                  <a:schemeClr val="tx1"/>
                </a:solidFill>
              </a:rPr>
              <a:t>findes også en lang række sjældne </a:t>
            </a:r>
            <a:r>
              <a:rPr lang="da-DK" sz="1800" dirty="0" smtClean="0">
                <a:solidFill>
                  <a:schemeClr val="tx1"/>
                </a:solidFill>
              </a:rPr>
              <a:t>lungesygdomme.</a:t>
            </a:r>
            <a:endParaRPr lang="da-DK" sz="1800" dirty="0">
              <a:solidFill>
                <a:schemeClr val="tx1"/>
              </a:solidFill>
            </a:endParaRPr>
          </a:p>
          <a:p>
            <a:pPr marL="285750" indent="-285750" algn="l">
              <a:buFont typeface="Arial" panose="020B0604020202020204" pitchFamily="34" charset="0"/>
              <a:buChar char="•"/>
            </a:pPr>
            <a:r>
              <a:rPr lang="da-DK" sz="1800" dirty="0" smtClean="0">
                <a:solidFill>
                  <a:schemeClr val="tx1"/>
                </a:solidFill>
              </a:rPr>
              <a:t>Hvert </a:t>
            </a:r>
            <a:r>
              <a:rPr lang="da-DK" sz="1800" dirty="0">
                <a:solidFill>
                  <a:schemeClr val="tx1"/>
                </a:solidFill>
              </a:rPr>
              <a:t>år får ca. 30 mennesker transplanteret nye lunger. </a:t>
            </a:r>
            <a:endParaRPr lang="da-DK" sz="1800" dirty="0" smtClean="0">
              <a:solidFill>
                <a:schemeClr val="tx1"/>
              </a:solidFill>
            </a:endParaRPr>
          </a:p>
          <a:p>
            <a:pPr marL="285750" indent="-285750" algn="l">
              <a:buFont typeface="Arial" panose="020B0604020202020204" pitchFamily="34" charset="0"/>
              <a:buChar char="•"/>
            </a:pPr>
            <a:r>
              <a:rPr lang="da-DK" sz="1800" dirty="0" smtClean="0">
                <a:solidFill>
                  <a:schemeClr val="tx1"/>
                </a:solidFill>
              </a:rPr>
              <a:t>Der </a:t>
            </a:r>
            <a:r>
              <a:rPr lang="da-DK" sz="1800" dirty="0">
                <a:solidFill>
                  <a:schemeClr val="tx1"/>
                </a:solidFill>
              </a:rPr>
              <a:t>er konstant mellem 40 og 50 mennesker på ventelisten.</a:t>
            </a:r>
          </a:p>
          <a:p>
            <a:pPr marL="285750" indent="-285750" algn="l">
              <a:buFont typeface="Arial" panose="020B0604020202020204" pitchFamily="34" charset="0"/>
              <a:buChar char="•"/>
            </a:pPr>
            <a:r>
              <a:rPr lang="da-DK" sz="1800" dirty="0" smtClean="0">
                <a:solidFill>
                  <a:schemeClr val="tx1"/>
                </a:solidFill>
              </a:rPr>
              <a:t>Hver </a:t>
            </a:r>
            <a:r>
              <a:rPr lang="da-DK" sz="1800" dirty="0">
                <a:solidFill>
                  <a:schemeClr val="tx1"/>
                </a:solidFill>
              </a:rPr>
              <a:t>dag dør 16 danskere på grund af </a:t>
            </a:r>
            <a:r>
              <a:rPr lang="da-DK" sz="1800" dirty="0" smtClean="0">
                <a:solidFill>
                  <a:schemeClr val="tx1"/>
                </a:solidFill>
              </a:rPr>
              <a:t>KOL.</a:t>
            </a:r>
            <a:endParaRPr lang="da-DK" sz="1800" dirty="0">
              <a:solidFill>
                <a:schemeClr val="tx1"/>
              </a:solidFill>
            </a:endParaRPr>
          </a:p>
          <a:p>
            <a:pPr marL="285750" indent="-285750" algn="l">
              <a:buFont typeface="Arial" panose="020B0604020202020204" pitchFamily="34" charset="0"/>
              <a:buChar char="•"/>
            </a:pPr>
            <a:r>
              <a:rPr lang="da-DK" sz="1800" dirty="0" smtClean="0">
                <a:solidFill>
                  <a:schemeClr val="tx1"/>
                </a:solidFill>
              </a:rPr>
              <a:t>Antallet </a:t>
            </a:r>
            <a:r>
              <a:rPr lang="da-DK" sz="1800" dirty="0">
                <a:solidFill>
                  <a:schemeClr val="tx1"/>
                </a:solidFill>
              </a:rPr>
              <a:t>af voksne med astma er tredoblet i de seneste 30 </a:t>
            </a:r>
            <a:r>
              <a:rPr lang="da-DK" sz="1800" dirty="0" smtClean="0">
                <a:solidFill>
                  <a:schemeClr val="tx1"/>
                </a:solidFill>
              </a:rPr>
              <a:t>år.</a:t>
            </a:r>
            <a:endParaRPr lang="da-DK" sz="1800" dirty="0">
              <a:solidFill>
                <a:schemeClr val="tx1"/>
              </a:solidFill>
            </a:endParaRPr>
          </a:p>
          <a:p>
            <a:pPr marL="285750" indent="-285750" algn="l">
              <a:buFont typeface="Arial" panose="020B0604020202020204" pitchFamily="34" charset="0"/>
              <a:buChar char="•"/>
            </a:pPr>
            <a:r>
              <a:rPr lang="da-DK" sz="1800" dirty="0" smtClean="0">
                <a:solidFill>
                  <a:schemeClr val="tx1"/>
                </a:solidFill>
              </a:rPr>
              <a:t>Astma </a:t>
            </a:r>
            <a:r>
              <a:rPr lang="da-DK" sz="1800" dirty="0">
                <a:solidFill>
                  <a:schemeClr val="tx1"/>
                </a:solidFill>
              </a:rPr>
              <a:t>er den hyppigste </a:t>
            </a:r>
            <a:r>
              <a:rPr lang="da-DK" sz="1800" dirty="0" smtClean="0">
                <a:solidFill>
                  <a:schemeClr val="tx1"/>
                </a:solidFill>
              </a:rPr>
              <a:t>sygdom </a:t>
            </a:r>
            <a:r>
              <a:rPr lang="da-DK" sz="1800" dirty="0">
                <a:solidFill>
                  <a:schemeClr val="tx1"/>
                </a:solidFill>
              </a:rPr>
              <a:t>hos børn og årsag til flest indlæggelser på </a:t>
            </a:r>
            <a:r>
              <a:rPr lang="da-DK" sz="1800" dirty="0" smtClean="0">
                <a:solidFill>
                  <a:schemeClr val="tx1"/>
                </a:solidFill>
              </a:rPr>
              <a:t>børneafdelingerne.</a:t>
            </a:r>
            <a:endParaRPr lang="da-DK" sz="1800" dirty="0">
              <a:solidFill>
                <a:schemeClr val="tx1"/>
              </a:solidFill>
            </a:endParaRPr>
          </a:p>
          <a:p>
            <a:pPr marL="285750" indent="-285750" algn="l">
              <a:buFont typeface="Arial" panose="020B0604020202020204" pitchFamily="34" charset="0"/>
              <a:buChar char="•"/>
            </a:pPr>
            <a:r>
              <a:rPr lang="da-DK" sz="1800" dirty="0" smtClean="0">
                <a:solidFill>
                  <a:schemeClr val="tx1"/>
                </a:solidFill>
              </a:rPr>
              <a:t>Samfundet </a:t>
            </a:r>
            <a:r>
              <a:rPr lang="da-DK" sz="1800" dirty="0">
                <a:solidFill>
                  <a:schemeClr val="tx1"/>
                </a:solidFill>
              </a:rPr>
              <a:t>bruger omkring 20 mia. kroner årligt til behandling af </a:t>
            </a:r>
            <a:r>
              <a:rPr lang="da-DK" sz="1800" dirty="0" smtClean="0">
                <a:solidFill>
                  <a:schemeClr val="tx1"/>
                </a:solidFill>
              </a:rPr>
              <a:t>lungesygdomme.</a:t>
            </a:r>
            <a:r>
              <a:rPr lang="da-DK" sz="1800" dirty="0" smtClean="0">
                <a:solidFill>
                  <a:schemeClr val="tx1"/>
                </a:solidFill>
              </a:rPr>
              <a:t/>
            </a:r>
            <a:br>
              <a:rPr lang="da-DK" sz="1800" dirty="0" smtClean="0">
                <a:solidFill>
                  <a:schemeClr val="tx1"/>
                </a:solidFill>
              </a:rPr>
            </a:br>
            <a:endParaRPr lang="da-DK" sz="1800" dirty="0">
              <a:solidFill>
                <a:schemeClr val="tx1"/>
              </a:solidFill>
            </a:endParaRPr>
          </a:p>
          <a:p>
            <a:pPr algn="l"/>
            <a:r>
              <a:rPr lang="da-DK" sz="1200" i="1" dirty="0">
                <a:solidFill>
                  <a:schemeClr val="tx1"/>
                </a:solidFill>
              </a:rPr>
              <a:t>Kilde: Lungeforeningens argumentationspapir for en national, forpligtende indsats på lungeområdet</a:t>
            </a:r>
            <a:r>
              <a:rPr lang="da-DK" sz="1800" i="1" dirty="0" smtClean="0">
                <a:solidFill>
                  <a:schemeClr val="tx1"/>
                </a:solidFill>
              </a:rPr>
              <a:t>.</a:t>
            </a:r>
            <a:endParaRPr lang="da-DK" sz="1800" dirty="0">
              <a:solidFill>
                <a:schemeClr val="tx1"/>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7" name="Billed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94332" y="1948241"/>
            <a:ext cx="3886476" cy="2800055"/>
          </a:xfrm>
          <a:prstGeom prst="rect">
            <a:avLst/>
          </a:prstGeom>
        </p:spPr>
      </p:pic>
      <p:sp>
        <p:nvSpPr>
          <p:cNvPr id="8" name="Tekstfelt 7"/>
          <p:cNvSpPr txBox="1"/>
          <p:nvPr/>
        </p:nvSpPr>
        <p:spPr>
          <a:xfrm rot="21139010">
            <a:off x="6272745" y="1868789"/>
            <a:ext cx="1729419" cy="323165"/>
          </a:xfrm>
          <a:prstGeom prst="rect">
            <a:avLst/>
          </a:prstGeom>
          <a:noFill/>
        </p:spPr>
        <p:txBody>
          <a:bodyPr wrap="square" rtlCol="0">
            <a:spAutoFit/>
          </a:bodyPr>
          <a:lstStyle/>
          <a:p>
            <a:r>
              <a:rPr lang="da-DK" sz="1500" dirty="0" smtClean="0"/>
              <a:t>Vi kæmper din sag!</a:t>
            </a:r>
            <a:endParaRPr lang="da-DK" sz="1500" dirty="0"/>
          </a:p>
        </p:txBody>
      </p:sp>
      <p:sp>
        <p:nvSpPr>
          <p:cNvPr id="9" name="Bue 8"/>
          <p:cNvSpPr/>
          <p:nvPr/>
        </p:nvSpPr>
        <p:spPr>
          <a:xfrm rot="4924191" flipV="1">
            <a:off x="7064620" y="2035734"/>
            <a:ext cx="659423" cy="426857"/>
          </a:xfrm>
          <a:prstGeom prst="arc">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1582423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3" name="Picture 2" descr="Blomst_Stregikon.png"/>
          <p:cNvPicPr>
            <a:picLocks noChangeAspect="1"/>
          </p:cNvPicPr>
          <p:nvPr/>
        </p:nvPicPr>
        <p:blipFill>
          <a:blip r:embed="rId4"/>
          <a:stretch>
            <a:fillRect/>
          </a:stretch>
        </p:blipFill>
        <p:spPr>
          <a:xfrm>
            <a:off x="4217077" y="244625"/>
            <a:ext cx="5766522" cy="5812267"/>
          </a:xfrm>
          <a:prstGeom prst="rect">
            <a:avLst/>
          </a:prstGeom>
        </p:spPr>
      </p:pic>
      <p:sp>
        <p:nvSpPr>
          <p:cNvPr id="4" name="Rectangle 3"/>
          <p:cNvSpPr/>
          <p:nvPr/>
        </p:nvSpPr>
        <p:spPr>
          <a:xfrm>
            <a:off x="438728" y="2430443"/>
            <a:ext cx="4572000" cy="1446550"/>
          </a:xfrm>
          <a:prstGeom prst="rect">
            <a:avLst/>
          </a:prstGeom>
        </p:spPr>
        <p:txBody>
          <a:bodyPr>
            <a:spAutoFit/>
          </a:bodyPr>
          <a:lstStyle/>
          <a:p>
            <a:r>
              <a:rPr lang="da-DK" sz="4400" b="1" dirty="0" smtClean="0">
                <a:solidFill>
                  <a:srgbClr val="0070C0"/>
                </a:solidFill>
                <a:latin typeface="GT Pressura" panose="020B0604020202020204" pitchFamily="50" charset="0"/>
              </a:rPr>
              <a:t>Fordi livet </a:t>
            </a:r>
          </a:p>
          <a:p>
            <a:r>
              <a:rPr lang="da-DK" sz="4400" b="1" dirty="0" smtClean="0">
                <a:solidFill>
                  <a:srgbClr val="0070C0"/>
                </a:solidFill>
                <a:latin typeface="GT Pressura" panose="020B0604020202020204" pitchFamily="50" charset="0"/>
              </a:rPr>
              <a:t>kører på luft</a:t>
            </a:r>
          </a:p>
        </p:txBody>
      </p:sp>
    </p:spTree>
    <p:extLst>
      <p:ext uri="{BB962C8B-B14F-4D97-AF65-F5344CB8AC3E}">
        <p14:creationId xmlns:p14="http://schemas.microsoft.com/office/powerpoint/2010/main" val="1006950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87624" y="1556792"/>
            <a:ext cx="6087292" cy="1296144"/>
          </a:xfrm>
        </p:spPr>
        <p:txBody>
          <a:bodyPr>
            <a:normAutofit fontScale="90000"/>
          </a:bodyPr>
          <a:lstStyle/>
          <a:p>
            <a:pPr marL="457200" lvl="1" indent="0"/>
            <a:r>
              <a:rPr lang="da-DK" altLang="da-DK" sz="4000" dirty="0" smtClean="0"/>
              <a:t/>
            </a:r>
            <a:br>
              <a:rPr lang="da-DK" altLang="da-DK" sz="4000" dirty="0" smtClean="0"/>
            </a:br>
            <a:r>
              <a:rPr lang="da-DK" altLang="da-DK" sz="4000" dirty="0" smtClean="0"/>
              <a:t/>
            </a:r>
            <a:br>
              <a:rPr lang="da-DK" altLang="da-DK" sz="4000" dirty="0" smtClean="0"/>
            </a:br>
            <a:r>
              <a:rPr lang="da-DK" altLang="da-DK" sz="4000" dirty="0" smtClean="0"/>
              <a:t/>
            </a:r>
            <a:br>
              <a:rPr lang="da-DK" altLang="da-DK" sz="4000" dirty="0" smtClean="0"/>
            </a:br>
            <a:r>
              <a:rPr lang="da-DK" altLang="da-DK" sz="4000" dirty="0" smtClean="0"/>
              <a:t/>
            </a:r>
            <a:br>
              <a:rPr lang="da-DK" altLang="da-DK" sz="4000" dirty="0" smtClean="0"/>
            </a:br>
            <a:endParaRPr lang="da-DK" dirty="0"/>
          </a:p>
        </p:txBody>
      </p:sp>
      <p:pic>
        <p:nvPicPr>
          <p:cNvPr id="4" name="Picture 3"/>
          <p:cNvPicPr>
            <a:picLocks noChangeAspect="1"/>
          </p:cNvPicPr>
          <p:nvPr/>
        </p:nvPicPr>
        <p:blipFill>
          <a:blip r:embed="rId3">
            <a:grayscl/>
            <a:extLst/>
          </a:blip>
          <a:stretch>
            <a:fillRect/>
          </a:stretch>
        </p:blipFill>
        <p:spPr>
          <a:xfrm>
            <a:off x="-250407" y="-269720"/>
            <a:ext cx="9517224" cy="7127720"/>
          </a:xfrm>
          <a:prstGeom prst="rect">
            <a:avLst/>
          </a:prstGeom>
        </p:spPr>
      </p:pic>
      <p:sp>
        <p:nvSpPr>
          <p:cNvPr id="5" name="Rectangle 12"/>
          <p:cNvSpPr/>
          <p:nvPr/>
        </p:nvSpPr>
        <p:spPr>
          <a:xfrm>
            <a:off x="173931" y="1393926"/>
            <a:ext cx="3026469" cy="1754326"/>
          </a:xfrm>
          <a:prstGeom prst="rect">
            <a:avLst/>
          </a:prstGeom>
        </p:spPr>
        <p:txBody>
          <a:bodyPr wrap="square">
            <a:spAutoFit/>
          </a:bodyPr>
          <a:lstStyle/>
          <a:p>
            <a:pPr algn="just">
              <a:lnSpc>
                <a:spcPct val="80000"/>
              </a:lnSpc>
              <a:defRPr/>
            </a:pPr>
            <a:r>
              <a:rPr lang="da-DK" sz="4800" b="1" dirty="0" smtClean="0">
                <a:solidFill>
                  <a:srgbClr val="0070C0"/>
                </a:solidFill>
                <a:latin typeface="+mj-lt"/>
                <a:cs typeface="Arial"/>
              </a:rPr>
              <a:t>SUNDERE</a:t>
            </a:r>
          </a:p>
          <a:p>
            <a:pPr algn="just">
              <a:lnSpc>
                <a:spcPct val="80000"/>
              </a:lnSpc>
              <a:defRPr/>
            </a:pPr>
            <a:r>
              <a:rPr lang="da-DK" sz="4800" b="1" dirty="0">
                <a:solidFill>
                  <a:srgbClr val="0070C0"/>
                </a:solidFill>
                <a:latin typeface="+mj-lt"/>
                <a:cs typeface="Arial"/>
              </a:rPr>
              <a:t>LUNGER</a:t>
            </a:r>
          </a:p>
          <a:p>
            <a:pPr algn="just">
              <a:lnSpc>
                <a:spcPct val="90000"/>
              </a:lnSpc>
              <a:defRPr/>
            </a:pPr>
            <a:r>
              <a:rPr lang="da-DK" sz="3200" b="1" spc="-150" dirty="0" smtClean="0">
                <a:solidFill>
                  <a:srgbClr val="0070C0"/>
                </a:solidFill>
                <a:latin typeface="+mj-lt"/>
                <a:cs typeface="Arial"/>
              </a:rPr>
              <a:t>LIVET IGENNEM</a:t>
            </a:r>
          </a:p>
        </p:txBody>
      </p:sp>
      <p:sp>
        <p:nvSpPr>
          <p:cNvPr id="6" name="Rectangle 7"/>
          <p:cNvSpPr/>
          <p:nvPr/>
        </p:nvSpPr>
        <p:spPr>
          <a:xfrm>
            <a:off x="4360576" y="1824701"/>
            <a:ext cx="4729153" cy="2718723"/>
          </a:xfrm>
          <a:prstGeom prst="rect">
            <a:avLst/>
          </a:prstGeom>
          <a:solidFill>
            <a:schemeClr val="tx1">
              <a:alpha val="0"/>
            </a:schemeClr>
          </a:solidFill>
          <a:ln>
            <a:noFill/>
          </a:ln>
        </p:spPr>
        <p:txBody>
          <a:bodyPr wrap="square">
            <a:noAutofit/>
          </a:bodyPr>
          <a:lstStyle/>
          <a:p>
            <a:pPr>
              <a:lnSpc>
                <a:spcPct val="110000"/>
              </a:lnSpc>
            </a:pPr>
            <a:r>
              <a:rPr lang="da-DK" dirty="0" smtClean="0">
                <a:solidFill>
                  <a:srgbClr val="FFFFFF"/>
                </a:solidFill>
                <a:latin typeface="GT Pressura" panose="020B0604020202020204" pitchFamily="50" charset="0"/>
              </a:rPr>
              <a:t>Det </a:t>
            </a:r>
            <a:r>
              <a:rPr lang="da-DK" dirty="0">
                <a:solidFill>
                  <a:srgbClr val="FFFFFF"/>
                </a:solidFill>
                <a:latin typeface="GT Pressura" panose="020B0604020202020204" pitchFamily="50" charset="0"/>
              </a:rPr>
              <a:t>nyfødte barns første selvstændige handling er at trække vejret. Og når vi en dag holder op, markerer dét livets afslutning. Derfor skal vi passe på de lunger, der sætter os i stand til at trække vejret. Vi skal forebygge, at lungerne bliver syge. Vi skal hjælpe alle dem, hvis lunger alligevel er blevet det. Og vi skal forbedre mulighederne for, at de kan blive helbredt igen. </a:t>
            </a:r>
            <a:endParaRPr lang="da-DK" dirty="0" smtClean="0">
              <a:solidFill>
                <a:srgbClr val="FFFFFF"/>
              </a:solidFill>
              <a:latin typeface="GT Pressura" panose="020B0604020202020204" pitchFamily="50" charset="0"/>
            </a:endParaRPr>
          </a:p>
          <a:p>
            <a:endParaRPr lang="da-DK" spc="-150" dirty="0" smtClean="0">
              <a:solidFill>
                <a:srgbClr val="C00000"/>
              </a:solidFill>
              <a:latin typeface="GT Pressura" panose="020B0604020202020204" pitchFamily="50" charset="0"/>
              <a:cs typeface="Lucida Grande"/>
            </a:endParaRPr>
          </a:p>
          <a:p>
            <a:r>
              <a:rPr lang="da-DK" dirty="0" smtClean="0">
                <a:solidFill>
                  <a:schemeClr val="bg1"/>
                </a:solidFill>
                <a:latin typeface="GT Pressura" panose="020B0604020202020204" pitchFamily="50" charset="0"/>
                <a:cs typeface="Lucida Grande"/>
              </a:rPr>
              <a:t>Lungeforeningens </a:t>
            </a:r>
            <a:r>
              <a:rPr lang="da-DK" dirty="0">
                <a:solidFill>
                  <a:schemeClr val="bg1"/>
                </a:solidFill>
                <a:latin typeface="GT Pressura" panose="020B0604020202020204" pitchFamily="50" charset="0"/>
                <a:cs typeface="Lucida Grande"/>
              </a:rPr>
              <a:t>vision er et samfund, </a:t>
            </a:r>
          </a:p>
          <a:p>
            <a:r>
              <a:rPr lang="da-DK" dirty="0">
                <a:solidFill>
                  <a:schemeClr val="bg1"/>
                </a:solidFill>
                <a:latin typeface="GT Pressura" panose="020B0604020202020204" pitchFamily="50" charset="0"/>
                <a:cs typeface="Lucida Grande"/>
              </a:rPr>
              <a:t>hvor flere har sundere lunger </a:t>
            </a:r>
            <a:r>
              <a:rPr lang="da-DK" dirty="0" smtClean="0">
                <a:solidFill>
                  <a:srgbClr val="FFFFFF"/>
                </a:solidFill>
                <a:latin typeface="GT Pressura" panose="020B0604020202020204" pitchFamily="50" charset="0"/>
                <a:cs typeface="Lucida Grande"/>
              </a:rPr>
              <a:t>livet igennem</a:t>
            </a:r>
            <a:endParaRPr lang="da-DK" dirty="0">
              <a:solidFill>
                <a:srgbClr val="FFFFFF"/>
              </a:solidFill>
              <a:latin typeface="GT Pressura" panose="020B0604020202020204" pitchFamily="50" charset="0"/>
              <a:cs typeface="Lucida Grande"/>
            </a:endParaRPr>
          </a:p>
        </p:txBody>
      </p:sp>
    </p:spTree>
    <p:extLst>
      <p:ext uri="{BB962C8B-B14F-4D97-AF65-F5344CB8AC3E}">
        <p14:creationId xmlns:p14="http://schemas.microsoft.com/office/powerpoint/2010/main" val="307897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latin typeface="GT Pressura" panose="020B0604020202020204" pitchFamily="50" charset="0"/>
              </a:rPr>
              <a:t>Lungerne hele livet</a:t>
            </a:r>
            <a:endParaRPr lang="da-DK" sz="3600" b="1" dirty="0">
              <a:solidFill>
                <a:srgbClr val="0070C0"/>
              </a:solidFill>
              <a:latin typeface="GT Pressura" panose="020B0604020202020204" pitchFamily="50" charset="0"/>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012" y="2708832"/>
            <a:ext cx="474375" cy="47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539550" y="3056206"/>
            <a:ext cx="490150" cy="61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Lige forbindelse 7"/>
          <p:cNvCxnSpPr/>
          <p:nvPr/>
        </p:nvCxnSpPr>
        <p:spPr>
          <a:xfrm flipV="1">
            <a:off x="687387" y="2936627"/>
            <a:ext cx="7852163" cy="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 name="Lige forbindelse 11"/>
          <p:cNvCxnSpPr/>
          <p:nvPr/>
        </p:nvCxnSpPr>
        <p:spPr>
          <a:xfrm>
            <a:off x="1000125" y="2708832"/>
            <a:ext cx="2380" cy="22779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4" name="Lige forbindelse 13"/>
          <p:cNvCxnSpPr/>
          <p:nvPr/>
        </p:nvCxnSpPr>
        <p:spPr>
          <a:xfrm flipH="1">
            <a:off x="1924050" y="2946020"/>
            <a:ext cx="1"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7" name="Lige forbindelse 16"/>
          <p:cNvCxnSpPr/>
          <p:nvPr/>
        </p:nvCxnSpPr>
        <p:spPr>
          <a:xfrm flipV="1">
            <a:off x="2162175" y="2401244"/>
            <a:ext cx="0" cy="53538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9" name="Lige forbindelse 18"/>
          <p:cNvCxnSpPr/>
          <p:nvPr/>
        </p:nvCxnSpPr>
        <p:spPr>
          <a:xfrm>
            <a:off x="3314700" y="2964935"/>
            <a:ext cx="9525" cy="64135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Lige forbindelse 20"/>
          <p:cNvCxnSpPr/>
          <p:nvPr/>
        </p:nvCxnSpPr>
        <p:spPr>
          <a:xfrm>
            <a:off x="4267200" y="2945886"/>
            <a:ext cx="0" cy="34922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4" name="Lige forbindelse 23"/>
          <p:cNvCxnSpPr/>
          <p:nvPr/>
        </p:nvCxnSpPr>
        <p:spPr>
          <a:xfrm flipV="1">
            <a:off x="4895850" y="2182899"/>
            <a:ext cx="0" cy="75372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2" name="Lige forbindelse 31"/>
          <p:cNvCxnSpPr/>
          <p:nvPr/>
        </p:nvCxnSpPr>
        <p:spPr>
          <a:xfrm>
            <a:off x="6894482" y="2323556"/>
            <a:ext cx="0" cy="62246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Lige forbindelse 33"/>
          <p:cNvCxnSpPr/>
          <p:nvPr/>
        </p:nvCxnSpPr>
        <p:spPr>
          <a:xfrm>
            <a:off x="5562600" y="2965003"/>
            <a:ext cx="0"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5" name="Lige forbindelse 34"/>
          <p:cNvCxnSpPr/>
          <p:nvPr/>
        </p:nvCxnSpPr>
        <p:spPr>
          <a:xfrm>
            <a:off x="7762875" y="2964935"/>
            <a:ext cx="0" cy="72707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6" name="Lige forbindelse 35"/>
          <p:cNvCxnSpPr/>
          <p:nvPr/>
        </p:nvCxnSpPr>
        <p:spPr>
          <a:xfrm>
            <a:off x="8128288" y="2563834"/>
            <a:ext cx="0"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8" name="Tekstboks 27"/>
          <p:cNvSpPr txBox="1"/>
          <p:nvPr/>
        </p:nvSpPr>
        <p:spPr>
          <a:xfrm>
            <a:off x="630237" y="2323556"/>
            <a:ext cx="931863" cy="307777"/>
          </a:xfrm>
          <a:prstGeom prst="rect">
            <a:avLst/>
          </a:prstGeom>
          <a:noFill/>
        </p:spPr>
        <p:txBody>
          <a:bodyPr wrap="square" rtlCol="0">
            <a:spAutoFit/>
          </a:bodyPr>
          <a:lstStyle/>
          <a:p>
            <a:r>
              <a:rPr lang="da-DK" sz="1400" dirty="0" smtClean="0"/>
              <a:t>Ren luft</a:t>
            </a:r>
            <a:endParaRPr lang="da-DK" sz="1400" dirty="0"/>
          </a:p>
        </p:txBody>
      </p:sp>
      <p:sp>
        <p:nvSpPr>
          <p:cNvPr id="38" name="Tekstboks 37"/>
          <p:cNvSpPr txBox="1"/>
          <p:nvPr/>
        </p:nvSpPr>
        <p:spPr>
          <a:xfrm>
            <a:off x="4412065" y="1844430"/>
            <a:ext cx="1150535" cy="307777"/>
          </a:xfrm>
          <a:prstGeom prst="rect">
            <a:avLst/>
          </a:prstGeom>
          <a:noFill/>
        </p:spPr>
        <p:txBody>
          <a:bodyPr wrap="square" rtlCol="0">
            <a:spAutoFit/>
          </a:bodyPr>
          <a:lstStyle/>
          <a:p>
            <a:r>
              <a:rPr lang="da-DK" sz="1400" dirty="0" smtClean="0"/>
              <a:t>Behandling</a:t>
            </a:r>
            <a:endParaRPr lang="da-DK" sz="1400" dirty="0"/>
          </a:p>
        </p:txBody>
      </p:sp>
      <p:sp>
        <p:nvSpPr>
          <p:cNvPr id="39" name="Tekstboks 38"/>
          <p:cNvSpPr txBox="1"/>
          <p:nvPr/>
        </p:nvSpPr>
        <p:spPr>
          <a:xfrm>
            <a:off x="374649" y="3380831"/>
            <a:ext cx="931863" cy="523220"/>
          </a:xfrm>
          <a:prstGeom prst="rect">
            <a:avLst/>
          </a:prstGeom>
          <a:noFill/>
        </p:spPr>
        <p:txBody>
          <a:bodyPr wrap="square" rtlCol="0">
            <a:spAutoFit/>
          </a:bodyPr>
          <a:lstStyle/>
          <a:p>
            <a:r>
              <a:rPr lang="da-DK" sz="1400" dirty="0" smtClean="0"/>
              <a:t>Gravide og babyer</a:t>
            </a:r>
            <a:endParaRPr lang="da-DK" sz="1400" dirty="0"/>
          </a:p>
        </p:txBody>
      </p:sp>
      <p:sp>
        <p:nvSpPr>
          <p:cNvPr id="40" name="Tekstboks 39"/>
          <p:cNvSpPr txBox="1"/>
          <p:nvPr/>
        </p:nvSpPr>
        <p:spPr>
          <a:xfrm>
            <a:off x="1600200" y="2009961"/>
            <a:ext cx="1190625" cy="307777"/>
          </a:xfrm>
          <a:prstGeom prst="rect">
            <a:avLst/>
          </a:prstGeom>
          <a:noFill/>
        </p:spPr>
        <p:txBody>
          <a:bodyPr wrap="square" rtlCol="0">
            <a:spAutoFit/>
          </a:bodyPr>
          <a:lstStyle/>
          <a:p>
            <a:r>
              <a:rPr lang="da-DK" sz="1400" dirty="0" smtClean="0"/>
              <a:t>Forebyggelse</a:t>
            </a:r>
            <a:endParaRPr lang="da-DK" sz="1400" dirty="0"/>
          </a:p>
        </p:txBody>
      </p:sp>
      <p:sp>
        <p:nvSpPr>
          <p:cNvPr id="41" name="Tekstboks 40"/>
          <p:cNvSpPr txBox="1"/>
          <p:nvPr/>
        </p:nvSpPr>
        <p:spPr>
          <a:xfrm>
            <a:off x="2963067" y="3725400"/>
            <a:ext cx="1389857" cy="307777"/>
          </a:xfrm>
          <a:prstGeom prst="rect">
            <a:avLst/>
          </a:prstGeom>
          <a:noFill/>
        </p:spPr>
        <p:txBody>
          <a:bodyPr wrap="square" rtlCol="0">
            <a:spAutoFit/>
          </a:bodyPr>
          <a:lstStyle/>
          <a:p>
            <a:r>
              <a:rPr lang="da-DK" sz="1400" dirty="0" smtClean="0"/>
              <a:t>Medier</a:t>
            </a:r>
            <a:endParaRPr lang="da-DK" sz="1400" dirty="0"/>
          </a:p>
        </p:txBody>
      </p:sp>
      <p:sp>
        <p:nvSpPr>
          <p:cNvPr id="42" name="Tekstboks 41"/>
          <p:cNvSpPr txBox="1"/>
          <p:nvPr/>
        </p:nvSpPr>
        <p:spPr>
          <a:xfrm>
            <a:off x="2916236" y="2119401"/>
            <a:ext cx="1598613" cy="523220"/>
          </a:xfrm>
          <a:prstGeom prst="rect">
            <a:avLst/>
          </a:prstGeom>
          <a:noFill/>
        </p:spPr>
        <p:txBody>
          <a:bodyPr wrap="square" rtlCol="0">
            <a:spAutoFit/>
          </a:bodyPr>
          <a:lstStyle/>
          <a:p>
            <a:r>
              <a:rPr lang="da-DK" sz="1400" dirty="0" smtClean="0"/>
              <a:t>Tidlig opsporing</a:t>
            </a:r>
          </a:p>
          <a:p>
            <a:endParaRPr lang="da-DK" sz="1400" b="1" dirty="0">
              <a:solidFill>
                <a:schemeClr val="accent1"/>
              </a:solidFill>
            </a:endParaRPr>
          </a:p>
        </p:txBody>
      </p:sp>
      <p:sp>
        <p:nvSpPr>
          <p:cNvPr id="43" name="Tekstboks 42"/>
          <p:cNvSpPr txBox="1"/>
          <p:nvPr/>
        </p:nvSpPr>
        <p:spPr>
          <a:xfrm>
            <a:off x="3667124" y="3412811"/>
            <a:ext cx="1343025" cy="307777"/>
          </a:xfrm>
          <a:prstGeom prst="rect">
            <a:avLst/>
          </a:prstGeom>
          <a:noFill/>
        </p:spPr>
        <p:txBody>
          <a:bodyPr wrap="square" rtlCol="0">
            <a:spAutoFit/>
          </a:bodyPr>
          <a:lstStyle/>
          <a:p>
            <a:r>
              <a:rPr lang="da-DK" sz="1400" dirty="0" smtClean="0"/>
              <a:t>Arbejdspladser</a:t>
            </a:r>
            <a:endParaRPr lang="da-DK" sz="1400" dirty="0"/>
          </a:p>
        </p:txBody>
      </p:sp>
      <p:sp>
        <p:nvSpPr>
          <p:cNvPr id="44" name="Tekstboks 43"/>
          <p:cNvSpPr txBox="1"/>
          <p:nvPr/>
        </p:nvSpPr>
        <p:spPr>
          <a:xfrm>
            <a:off x="1392237" y="3507993"/>
            <a:ext cx="1484313" cy="738664"/>
          </a:xfrm>
          <a:prstGeom prst="rect">
            <a:avLst/>
          </a:prstGeom>
          <a:noFill/>
        </p:spPr>
        <p:txBody>
          <a:bodyPr wrap="square" rtlCol="0">
            <a:spAutoFit/>
          </a:bodyPr>
          <a:lstStyle/>
          <a:p>
            <a:r>
              <a:rPr lang="da-DK" sz="1400" dirty="0" smtClean="0"/>
              <a:t>Daginstitutioner og Folkeskolen</a:t>
            </a:r>
          </a:p>
          <a:p>
            <a:r>
              <a:rPr lang="da-DK" sz="1400" dirty="0" smtClean="0"/>
              <a:t>Børn og unge</a:t>
            </a:r>
            <a:endParaRPr lang="da-DK" sz="1400" dirty="0"/>
          </a:p>
        </p:txBody>
      </p:sp>
      <p:sp>
        <p:nvSpPr>
          <p:cNvPr id="46" name="Tekstboks 45"/>
          <p:cNvSpPr txBox="1"/>
          <p:nvPr/>
        </p:nvSpPr>
        <p:spPr>
          <a:xfrm>
            <a:off x="5068887" y="3546093"/>
            <a:ext cx="1890120" cy="954107"/>
          </a:xfrm>
          <a:prstGeom prst="rect">
            <a:avLst/>
          </a:prstGeom>
          <a:noFill/>
        </p:spPr>
        <p:txBody>
          <a:bodyPr wrap="square" rtlCol="0">
            <a:spAutoFit/>
          </a:bodyPr>
          <a:lstStyle/>
          <a:p>
            <a:r>
              <a:rPr lang="da-DK" sz="1400" dirty="0" smtClean="0"/>
              <a:t>Patienter i </a:t>
            </a:r>
          </a:p>
          <a:p>
            <a:r>
              <a:rPr lang="da-DK" sz="1400" dirty="0" smtClean="0"/>
              <a:t>forskellige </a:t>
            </a:r>
          </a:p>
          <a:p>
            <a:r>
              <a:rPr lang="da-DK" sz="1400" dirty="0" smtClean="0"/>
              <a:t>stadier af deres sygdom</a:t>
            </a:r>
            <a:endParaRPr lang="da-DK" sz="1400" dirty="0"/>
          </a:p>
        </p:txBody>
      </p:sp>
      <p:sp>
        <p:nvSpPr>
          <p:cNvPr id="47" name="Tekstboks 46"/>
          <p:cNvSpPr txBox="1"/>
          <p:nvPr/>
        </p:nvSpPr>
        <p:spPr>
          <a:xfrm>
            <a:off x="6291167" y="1944744"/>
            <a:ext cx="1845860" cy="307777"/>
          </a:xfrm>
          <a:prstGeom prst="rect">
            <a:avLst/>
          </a:prstGeom>
          <a:noFill/>
        </p:spPr>
        <p:txBody>
          <a:bodyPr wrap="square" rtlCol="0">
            <a:spAutoFit/>
          </a:bodyPr>
          <a:lstStyle/>
          <a:p>
            <a:r>
              <a:rPr lang="da-DK" sz="1400" dirty="0" smtClean="0"/>
              <a:t>Rehabilitering</a:t>
            </a:r>
            <a:endParaRPr lang="da-DK" sz="1400" dirty="0"/>
          </a:p>
        </p:txBody>
      </p:sp>
      <p:sp>
        <p:nvSpPr>
          <p:cNvPr id="48" name="Tekstboks 47"/>
          <p:cNvSpPr txBox="1"/>
          <p:nvPr/>
        </p:nvSpPr>
        <p:spPr>
          <a:xfrm>
            <a:off x="6240865" y="3460436"/>
            <a:ext cx="1150535" cy="307777"/>
          </a:xfrm>
          <a:prstGeom prst="rect">
            <a:avLst/>
          </a:prstGeom>
          <a:noFill/>
        </p:spPr>
        <p:txBody>
          <a:bodyPr wrap="square" rtlCol="0">
            <a:spAutoFit/>
          </a:bodyPr>
          <a:lstStyle/>
          <a:p>
            <a:r>
              <a:rPr lang="da-DK" sz="1400" dirty="0" smtClean="0"/>
              <a:t>Pårørende</a:t>
            </a:r>
            <a:endParaRPr lang="da-DK" sz="1400" dirty="0"/>
          </a:p>
        </p:txBody>
      </p:sp>
      <p:sp>
        <p:nvSpPr>
          <p:cNvPr id="53" name="Tekstboks 52"/>
          <p:cNvSpPr txBox="1"/>
          <p:nvPr/>
        </p:nvSpPr>
        <p:spPr>
          <a:xfrm>
            <a:off x="7677150" y="2157271"/>
            <a:ext cx="1150535" cy="307777"/>
          </a:xfrm>
          <a:prstGeom prst="rect">
            <a:avLst/>
          </a:prstGeom>
          <a:noFill/>
        </p:spPr>
        <p:txBody>
          <a:bodyPr wrap="square" rtlCol="0">
            <a:spAutoFit/>
          </a:bodyPr>
          <a:lstStyle/>
          <a:p>
            <a:r>
              <a:rPr lang="da-DK" sz="1400" dirty="0" err="1" smtClean="0"/>
              <a:t>Palliation</a:t>
            </a:r>
            <a:endParaRPr lang="da-DK" sz="1400" dirty="0"/>
          </a:p>
        </p:txBody>
      </p:sp>
      <p:sp>
        <p:nvSpPr>
          <p:cNvPr id="54" name="Tekstboks 53"/>
          <p:cNvSpPr txBox="1"/>
          <p:nvPr/>
        </p:nvSpPr>
        <p:spPr>
          <a:xfrm>
            <a:off x="7278095" y="3818263"/>
            <a:ext cx="1150535" cy="307777"/>
          </a:xfrm>
          <a:prstGeom prst="rect">
            <a:avLst/>
          </a:prstGeom>
          <a:noFill/>
        </p:spPr>
        <p:txBody>
          <a:bodyPr wrap="square" rtlCol="0">
            <a:spAutoFit/>
          </a:bodyPr>
          <a:lstStyle/>
          <a:p>
            <a:r>
              <a:rPr lang="da-DK" sz="1400" dirty="0" smtClean="0"/>
              <a:t>Organsagen</a:t>
            </a:r>
            <a:endParaRPr lang="da-DK" sz="1400" dirty="0"/>
          </a:p>
        </p:txBody>
      </p:sp>
      <p:sp>
        <p:nvSpPr>
          <p:cNvPr id="49" name="Forbindelse 48"/>
          <p:cNvSpPr/>
          <p:nvPr/>
        </p:nvSpPr>
        <p:spPr>
          <a:xfrm>
            <a:off x="945355" y="2670732"/>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8" name="Forbindelse 57"/>
          <p:cNvSpPr/>
          <p:nvPr/>
        </p:nvSpPr>
        <p:spPr>
          <a:xfrm>
            <a:off x="2100260" y="2336586"/>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9" name="Forbindelse 58"/>
          <p:cNvSpPr/>
          <p:nvPr/>
        </p:nvSpPr>
        <p:spPr>
          <a:xfrm>
            <a:off x="4213418" y="3279722"/>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Forbindelse 59"/>
          <p:cNvSpPr/>
          <p:nvPr/>
        </p:nvSpPr>
        <p:spPr>
          <a:xfrm>
            <a:off x="3267075" y="3587432"/>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2" name="Forbindelse 61"/>
          <p:cNvSpPr/>
          <p:nvPr/>
        </p:nvSpPr>
        <p:spPr>
          <a:xfrm>
            <a:off x="4838700" y="2159976"/>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3" name="Forbindelse 62"/>
          <p:cNvSpPr/>
          <p:nvPr/>
        </p:nvSpPr>
        <p:spPr>
          <a:xfrm>
            <a:off x="5505450" y="3361063"/>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8" name="Forbindelse 67"/>
          <p:cNvSpPr/>
          <p:nvPr/>
        </p:nvSpPr>
        <p:spPr>
          <a:xfrm>
            <a:off x="1866900" y="3365253"/>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69" name="Lige forbindelse 68"/>
          <p:cNvCxnSpPr/>
          <p:nvPr/>
        </p:nvCxnSpPr>
        <p:spPr>
          <a:xfrm flipV="1">
            <a:off x="5954281" y="2670732"/>
            <a:ext cx="0" cy="27528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70" name="Tekstboks 69"/>
          <p:cNvSpPr txBox="1"/>
          <p:nvPr/>
        </p:nvSpPr>
        <p:spPr>
          <a:xfrm>
            <a:off x="5488390" y="2206380"/>
            <a:ext cx="1150535" cy="307777"/>
          </a:xfrm>
          <a:prstGeom prst="rect">
            <a:avLst/>
          </a:prstGeom>
          <a:noFill/>
        </p:spPr>
        <p:txBody>
          <a:bodyPr wrap="square" rtlCol="0">
            <a:spAutoFit/>
          </a:bodyPr>
          <a:lstStyle/>
          <a:p>
            <a:r>
              <a:rPr lang="da-DK" sz="1400" dirty="0" smtClean="0"/>
              <a:t>Rådgivning</a:t>
            </a:r>
            <a:endParaRPr lang="da-DK" sz="1400" dirty="0"/>
          </a:p>
        </p:txBody>
      </p:sp>
      <p:sp>
        <p:nvSpPr>
          <p:cNvPr id="71" name="Forbindelse 70"/>
          <p:cNvSpPr/>
          <p:nvPr/>
        </p:nvSpPr>
        <p:spPr>
          <a:xfrm>
            <a:off x="5897131" y="2559763"/>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78" name="Lige forbindelse 77"/>
          <p:cNvCxnSpPr/>
          <p:nvPr/>
        </p:nvCxnSpPr>
        <p:spPr>
          <a:xfrm>
            <a:off x="3594783" y="2530438"/>
            <a:ext cx="0"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82" name="Forbindelse 81"/>
          <p:cNvSpPr/>
          <p:nvPr/>
        </p:nvSpPr>
        <p:spPr>
          <a:xfrm>
            <a:off x="3536154" y="2477444"/>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3" name="Forbindelse 82"/>
          <p:cNvSpPr/>
          <p:nvPr/>
        </p:nvSpPr>
        <p:spPr>
          <a:xfrm>
            <a:off x="6835182" y="2296235"/>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4" name="Forbindelse 83"/>
          <p:cNvSpPr/>
          <p:nvPr/>
        </p:nvSpPr>
        <p:spPr>
          <a:xfrm>
            <a:off x="8070352" y="2512662"/>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5" name="Forbindelse 84"/>
          <p:cNvSpPr/>
          <p:nvPr/>
        </p:nvSpPr>
        <p:spPr>
          <a:xfrm>
            <a:off x="7705725" y="3673143"/>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50" name="Lige forbindelse 49"/>
          <p:cNvCxnSpPr/>
          <p:nvPr/>
        </p:nvCxnSpPr>
        <p:spPr>
          <a:xfrm>
            <a:off x="741169" y="2964936"/>
            <a:ext cx="0" cy="34922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51" name="Forbindelse 50"/>
          <p:cNvSpPr/>
          <p:nvPr/>
        </p:nvSpPr>
        <p:spPr>
          <a:xfrm>
            <a:off x="687387" y="3298772"/>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52" name="Lige forbindelse 51"/>
          <p:cNvCxnSpPr/>
          <p:nvPr/>
        </p:nvCxnSpPr>
        <p:spPr>
          <a:xfrm>
            <a:off x="6618497" y="2923676"/>
            <a:ext cx="0" cy="34922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55" name="Forbindelse 54"/>
          <p:cNvSpPr/>
          <p:nvPr/>
        </p:nvSpPr>
        <p:spPr>
          <a:xfrm>
            <a:off x="6564715" y="3257512"/>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32840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latin typeface="GT Pressura" panose="020B0604020202020204" pitchFamily="50" charset="0"/>
              </a:rPr>
              <a:t>Lungeforeningen er også…</a:t>
            </a:r>
            <a:endParaRPr lang="da-DK" sz="3600" b="1" dirty="0">
              <a:solidFill>
                <a:srgbClr val="0070C0"/>
              </a:solidFill>
              <a:latin typeface="GT Pressura" panose="020B0604020202020204" pitchFamily="50" charset="0"/>
            </a:endParaRPr>
          </a:p>
        </p:txBody>
      </p:sp>
      <p:sp>
        <p:nvSpPr>
          <p:cNvPr id="3" name="Subtitle 2"/>
          <p:cNvSpPr>
            <a:spLocks noGrp="1"/>
          </p:cNvSpPr>
          <p:nvPr>
            <p:ph type="subTitle" idx="1"/>
          </p:nvPr>
        </p:nvSpPr>
        <p:spPr>
          <a:xfrm>
            <a:off x="346363" y="4116465"/>
            <a:ext cx="7772400" cy="1200728"/>
          </a:xfrm>
        </p:spPr>
        <p:txBody>
          <a:bodyPr>
            <a:normAutofit/>
          </a:bodyPr>
          <a:lstStyle/>
          <a:p>
            <a:pPr algn="l"/>
            <a:r>
              <a:rPr lang="da-DK" sz="2200" b="1" dirty="0" smtClean="0">
                <a:solidFill>
                  <a:schemeClr val="tx1"/>
                </a:solidFill>
              </a:rPr>
              <a:t>Børnelungefonden</a:t>
            </a:r>
            <a:br>
              <a:rPr lang="da-DK" sz="2200" b="1" dirty="0" smtClean="0">
                <a:solidFill>
                  <a:schemeClr val="tx1"/>
                </a:solidFill>
              </a:rPr>
            </a:br>
            <a:r>
              <a:rPr lang="da-DK" sz="2200" dirty="0" err="1" smtClean="0">
                <a:solidFill>
                  <a:schemeClr val="tx1"/>
                </a:solidFill>
              </a:rPr>
              <a:t>Børnelungefonden</a:t>
            </a:r>
            <a:r>
              <a:rPr lang="da-DK" sz="2200" dirty="0" smtClean="0">
                <a:solidFill>
                  <a:schemeClr val="tx1"/>
                </a:solidFill>
              </a:rPr>
              <a:t> blev stiftet på initiativ af Lungeforeningen i 2014. </a:t>
            </a:r>
            <a:r>
              <a:rPr lang="da-DK" sz="2200" dirty="0" smtClean="0">
                <a:solidFill>
                  <a:schemeClr val="tx1"/>
                </a:solidFill>
                <a:hlinkClick r:id="rId3"/>
              </a:rPr>
              <a:t>Se film om Børnelungefondens arbejde</a:t>
            </a:r>
            <a:endParaRPr lang="da-DK" sz="2200" dirty="0" smtClean="0">
              <a:solidFill>
                <a:schemeClr val="tx1"/>
              </a:solidFill>
            </a:endParaRPr>
          </a:p>
        </p:txBody>
      </p:sp>
      <p:sp>
        <p:nvSpPr>
          <p:cNvPr id="6" name="Subtitle 2"/>
          <p:cNvSpPr txBox="1">
            <a:spLocks/>
          </p:cNvSpPr>
          <p:nvPr/>
        </p:nvSpPr>
        <p:spPr>
          <a:xfrm>
            <a:off x="346363" y="2040947"/>
            <a:ext cx="7772400" cy="1200728"/>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da-DK" sz="2800" b="1" dirty="0" smtClean="0">
                <a:solidFill>
                  <a:schemeClr val="tx1"/>
                </a:solidFill>
                <a:latin typeface="+mj-lt"/>
              </a:rPr>
              <a:t>Danmarks Lungeforenings Fond</a:t>
            </a:r>
            <a:r>
              <a:rPr lang="da-DK" sz="2800" dirty="0" smtClean="0">
                <a:solidFill>
                  <a:schemeClr val="tx1"/>
                </a:solidFill>
              </a:rPr>
              <a:t/>
            </a:r>
            <a:br>
              <a:rPr lang="da-DK" sz="2800" dirty="0" smtClean="0">
                <a:solidFill>
                  <a:schemeClr val="tx1"/>
                </a:solidFill>
              </a:rPr>
            </a:br>
            <a:r>
              <a:rPr lang="da-DK" sz="2800" dirty="0" smtClean="0">
                <a:solidFill>
                  <a:schemeClr val="tx1"/>
                </a:solidFill>
              </a:rPr>
              <a:t>Lungeforeningens forskningsfond støtter hvert år lungeforskning, der skaber dyrebar viden om lungerne, som er med til at forbedre forebyggelse og behandling af lungesygdomme.</a:t>
            </a:r>
          </a:p>
          <a:p>
            <a:pPr algn="l"/>
            <a:endParaRPr lang="da-DK" sz="2800" dirty="0" smtClean="0">
              <a:solidFill>
                <a:schemeClr val="tx1"/>
              </a:solidFill>
            </a:endParaRPr>
          </a:p>
          <a:p>
            <a:pPr algn="l"/>
            <a:endParaRPr lang="da-DK" sz="2800" dirty="0" smtClean="0">
              <a:solidFill>
                <a:schemeClr val="tx1"/>
              </a:solidFill>
            </a:endParaRPr>
          </a:p>
        </p:txBody>
      </p:sp>
      <p:pic>
        <p:nvPicPr>
          <p:cNvPr id="4" name="Billed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68614" y="3374725"/>
            <a:ext cx="4063101" cy="504346"/>
          </a:xfrm>
          <a:prstGeom prst="rect">
            <a:avLst/>
          </a:prstGeom>
        </p:spPr>
      </p:pic>
      <p:pic>
        <p:nvPicPr>
          <p:cNvPr id="8" name="Billed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7269" y="5579632"/>
            <a:ext cx="2524446" cy="461442"/>
          </a:xfrm>
          <a:prstGeom prst="rect">
            <a:avLst/>
          </a:prstGeom>
        </p:spPr>
      </p:pic>
    </p:spTree>
    <p:extLst>
      <p:ext uri="{BB962C8B-B14F-4D97-AF65-F5344CB8AC3E}">
        <p14:creationId xmlns:p14="http://schemas.microsoft.com/office/powerpoint/2010/main" val="3162792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latin typeface="GT Pressura" panose="020B0604020202020204" pitchFamily="50" charset="0"/>
              </a:rPr>
              <a:t>Det arbejder vi for</a:t>
            </a:r>
            <a:endParaRPr lang="da-DK" sz="3600" b="1" dirty="0">
              <a:solidFill>
                <a:srgbClr val="0070C0"/>
              </a:solidFill>
              <a:latin typeface="GT Pressura" panose="020B0604020202020204" pitchFamily="50" charset="0"/>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graphicFrame>
        <p:nvGraphicFramePr>
          <p:cNvPr id="6" name="Diagram 5"/>
          <p:cNvGraphicFramePr/>
          <p:nvPr>
            <p:extLst>
              <p:ext uri="{D42A27DB-BD31-4B8C-83A1-F6EECF244321}">
                <p14:modId xmlns:p14="http://schemas.microsoft.com/office/powerpoint/2010/main" val="1389341776"/>
              </p:ext>
            </p:extLst>
          </p:nvPr>
        </p:nvGraphicFramePr>
        <p:xfrm>
          <a:off x="847725" y="1543050"/>
          <a:ext cx="6981825" cy="4608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Billede 6"/>
          <p:cNvPicPr/>
          <p:nvPr/>
        </p:nvPicPr>
        <p:blipFill>
          <a:blip r:embed="rId9" cstate="email">
            <a:extLst>
              <a:ext uri="{28A0092B-C50C-407E-A947-70E740481C1C}">
                <a14:useLocalDpi xmlns:a14="http://schemas.microsoft.com/office/drawing/2010/main" val="0"/>
              </a:ext>
            </a:extLst>
          </a:blip>
          <a:stretch>
            <a:fillRect/>
          </a:stretch>
        </p:blipFill>
        <p:spPr>
          <a:xfrm>
            <a:off x="6927906" y="698500"/>
            <a:ext cx="1603375" cy="1447800"/>
          </a:xfrm>
          <a:prstGeom prst="rect">
            <a:avLst/>
          </a:prstGeom>
        </p:spPr>
      </p:pic>
    </p:spTree>
    <p:extLst>
      <p:ext uri="{BB962C8B-B14F-4D97-AF65-F5344CB8AC3E}">
        <p14:creationId xmlns:p14="http://schemas.microsoft.com/office/powerpoint/2010/main" val="2756337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383886"/>
            <a:ext cx="7772400" cy="1470025"/>
          </a:xfrm>
        </p:spPr>
        <p:txBody>
          <a:bodyPr>
            <a:noAutofit/>
          </a:bodyPr>
          <a:lstStyle/>
          <a:p>
            <a:pPr algn="l"/>
            <a:r>
              <a:rPr lang="da-DK" sz="3600" b="1" dirty="0" smtClean="0">
                <a:solidFill>
                  <a:srgbClr val="0070C0"/>
                </a:solidFill>
                <a:latin typeface="GT Pressura" panose="020B0604020202020204" pitchFamily="50" charset="0"/>
              </a:rPr>
              <a:t>Det arbejder vi for</a:t>
            </a:r>
            <a:br>
              <a:rPr lang="da-DK" sz="3600" b="1" dirty="0" smtClean="0">
                <a:solidFill>
                  <a:srgbClr val="0070C0"/>
                </a:solidFill>
                <a:latin typeface="GT Pressura" panose="020B0604020202020204" pitchFamily="50" charset="0"/>
              </a:rPr>
            </a:br>
            <a:r>
              <a:rPr lang="da-DK" sz="3600" b="1" dirty="0" smtClean="0">
                <a:solidFill>
                  <a:srgbClr val="0070C0"/>
                </a:solidFill>
                <a:latin typeface="GT Pressura" panose="020B0604020202020204" pitchFamily="50" charset="0"/>
              </a:rPr>
              <a:t>(fortsat)</a:t>
            </a:r>
            <a:endParaRPr lang="da-DK" sz="3600" b="1" dirty="0">
              <a:solidFill>
                <a:srgbClr val="0070C0"/>
              </a:solidFill>
              <a:latin typeface="GT Pressura" panose="020B0604020202020204" pitchFamily="50" charset="0"/>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rot="21035003">
            <a:off x="638999" y="1706553"/>
            <a:ext cx="3302842" cy="4914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081954" y="4531798"/>
            <a:ext cx="1730872" cy="98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bygbygg.org/uploads/images/danske%20regioner%201.jpg">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62236" y="1335853"/>
            <a:ext cx="1047223" cy="22673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mapicture.dk/img/kl-logo.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024364" y="2115721"/>
            <a:ext cx="1094399" cy="13132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414120" y="3787629"/>
            <a:ext cx="2662661" cy="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8748" y="3961452"/>
            <a:ext cx="1524000" cy="161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Dansk Sygeplejer d">
            <a:hlinkClick r:id="rId12"/>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6546580" y="761693"/>
            <a:ext cx="1224335" cy="117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4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00450901960B40A47B91D1AEC11E0C" ma:contentTypeVersion="8" ma:contentTypeDescription="Create a new document." ma:contentTypeScope="" ma:versionID="40d8b6aba540f8e4b5dadec6bffa6c1c">
  <xsd:schema xmlns:xsd="http://www.w3.org/2001/XMLSchema" xmlns:xs="http://www.w3.org/2001/XMLSchema" xmlns:p="http://schemas.microsoft.com/office/2006/metadata/properties" xmlns:ns3="569b6912-038e-411e-9b51-678d3f01e320" targetNamespace="http://schemas.microsoft.com/office/2006/metadata/properties" ma:root="true" ma:fieldsID="1f226e35433ebb09c6fb4560c0e3a801" ns3:_="">
    <xsd:import namespace="569b6912-038e-411e-9b51-678d3f01e32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b6912-038e-411e-9b51-678d3f01e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0F28BB-4540-4AD7-94D1-DD6C4BA2BCA1}">
  <ds:schemaRefs>
    <ds:schemaRef ds:uri="569b6912-038e-411e-9b51-678d3f01e32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97C903-A8D8-4F26-8285-B54315C4A2E8}">
  <ds:schemaRefs>
    <ds:schemaRef ds:uri="http://schemas.microsoft.com/sharepoint/v3/contenttype/forms"/>
  </ds:schemaRefs>
</ds:datastoreItem>
</file>

<file path=customXml/itemProps3.xml><?xml version="1.0" encoding="utf-8"?>
<ds:datastoreItem xmlns:ds="http://schemas.openxmlformats.org/officeDocument/2006/customXml" ds:itemID="{C99B809E-6DCB-41CA-AE69-1E69DB47C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b6912-038e-411e-9b51-678d3f01e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1336</TotalTime>
  <Words>1066</Words>
  <Application>Microsoft Office PowerPoint</Application>
  <PresentationFormat>Skærmshow (4:3)</PresentationFormat>
  <Paragraphs>130</Paragraphs>
  <Slides>15</Slides>
  <Notes>14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15</vt:i4>
      </vt:variant>
    </vt:vector>
  </HeadingPairs>
  <TitlesOfParts>
    <vt:vector size="20" baseType="lpstr">
      <vt:lpstr>Arial</vt:lpstr>
      <vt:lpstr>Calibri</vt:lpstr>
      <vt:lpstr>GT Pressura</vt:lpstr>
      <vt:lpstr>Lucida Grande</vt:lpstr>
      <vt:lpstr>Office Theme</vt:lpstr>
      <vt:lpstr>Lungeforeningen Få det bedste liv dine lunger kan trække</vt:lpstr>
      <vt:lpstr>Hvem er Lungeforeningen?</vt:lpstr>
      <vt:lpstr>Alle fortjener et liv med masser af luft</vt:lpstr>
      <vt:lpstr>PowerPoint-præsentation</vt:lpstr>
      <vt:lpstr>    </vt:lpstr>
      <vt:lpstr>Lungerne hele livet</vt:lpstr>
      <vt:lpstr>Lungeforeningen er også…</vt:lpstr>
      <vt:lpstr>Det arbejder vi for</vt:lpstr>
      <vt:lpstr>Det arbejder vi for (fortsat)</vt:lpstr>
      <vt:lpstr>PowerPoint-præsentation</vt:lpstr>
      <vt:lpstr>Vores tilbud til medlemmerne</vt:lpstr>
      <vt:lpstr>PowerPoint-præsentation</vt:lpstr>
      <vt:lpstr>Vores tilbud til medlemmerne *Indsæt noget om din lokalafdeling/netværk her</vt:lpstr>
      <vt:lpstr>2019 – i tal og figurer</vt:lpstr>
      <vt:lpstr>Filmklip </vt:lpstr>
    </vt:vector>
  </TitlesOfParts>
  <Company>KBKBH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 i Calibri (Headings) i en mørk grå nuance ca 36 pkt</dc:title>
  <dc:creator>Louise M</dc:creator>
  <cp:lastModifiedBy>Lungeforeningen Frivillig</cp:lastModifiedBy>
  <cp:revision>106</cp:revision>
  <cp:lastPrinted>2015-11-06T12:01:54Z</cp:lastPrinted>
  <dcterms:created xsi:type="dcterms:W3CDTF">2015-10-05T20:11:58Z</dcterms:created>
  <dcterms:modified xsi:type="dcterms:W3CDTF">2020-07-21T12:05:07Z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0x0101000500450901960B40A47B91D1AEC11E0C</vt:lpwstr>
  </property>
</Properties>
</file>